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332" r:id="rId2"/>
    <p:sldId id="421" r:id="rId3"/>
    <p:sldId id="422" r:id="rId4"/>
    <p:sldId id="425" r:id="rId5"/>
    <p:sldId id="423" r:id="rId6"/>
    <p:sldId id="424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9" r:id="rId38"/>
    <p:sldId id="460" r:id="rId39"/>
    <p:sldId id="456" r:id="rId40"/>
    <p:sldId id="457" r:id="rId41"/>
    <p:sldId id="463" r:id="rId42"/>
    <p:sldId id="464" r:id="rId43"/>
    <p:sldId id="458" r:id="rId44"/>
    <p:sldId id="465" r:id="rId45"/>
    <p:sldId id="466" r:id="rId46"/>
    <p:sldId id="467" r:id="rId47"/>
    <p:sldId id="468" r:id="rId48"/>
    <p:sldId id="469" r:id="rId49"/>
    <p:sldId id="471" r:id="rId50"/>
    <p:sldId id="470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4" r:id="rId63"/>
    <p:sldId id="485" r:id="rId64"/>
    <p:sldId id="486" r:id="rId65"/>
    <p:sldId id="483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500" r:id="rId79"/>
    <p:sldId id="501" r:id="rId80"/>
    <p:sldId id="503" r:id="rId81"/>
    <p:sldId id="502" r:id="rId82"/>
    <p:sldId id="504" r:id="rId83"/>
    <p:sldId id="505" r:id="rId84"/>
    <p:sldId id="506" r:id="rId85"/>
    <p:sldId id="507" r:id="rId86"/>
    <p:sldId id="508" r:id="rId87"/>
    <p:sldId id="509" r:id="rId88"/>
    <p:sldId id="510" r:id="rId89"/>
    <p:sldId id="511" r:id="rId90"/>
    <p:sldId id="512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5" r:id="rId104"/>
    <p:sldId id="526" r:id="rId105"/>
    <p:sldId id="527" r:id="rId106"/>
    <p:sldId id="528" r:id="rId107"/>
    <p:sldId id="529" r:id="rId108"/>
    <p:sldId id="530" r:id="rId109"/>
    <p:sldId id="531" r:id="rId110"/>
    <p:sldId id="532" r:id="rId111"/>
    <p:sldId id="533" r:id="rId112"/>
    <p:sldId id="534" r:id="rId113"/>
    <p:sldId id="535" r:id="rId114"/>
    <p:sldId id="537" r:id="rId115"/>
    <p:sldId id="536" r:id="rId116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FF6600"/>
    <a:srgbClr val="3F51B5"/>
    <a:srgbClr val="827717"/>
    <a:srgbClr val="FFC107"/>
    <a:srgbClr val="1A237E"/>
    <a:srgbClr val="B71C1C"/>
    <a:srgbClr val="94B922"/>
    <a:srgbClr val="377AFF"/>
    <a:srgbClr val="0D1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9" autoAdjust="0"/>
    <p:restoredTop sz="94668" autoAdjust="0"/>
  </p:normalViewPr>
  <p:slideViewPr>
    <p:cSldViewPr snapToObjects="1">
      <p:cViewPr>
        <p:scale>
          <a:sx n="100" d="100"/>
          <a:sy n="100" d="100"/>
        </p:scale>
        <p:origin x="-1206" y="-16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14804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046600"/>
            <a:ext cx="553997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 기반의 머신 러닝과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</a:b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생태계 이해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01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66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판다스 </a:t>
            </a:r>
            <a:r>
              <a:rPr lang="en-US" altLang="ko-KR" smtClean="0"/>
              <a:t>(Pandas)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457200" y="1970364"/>
            <a:ext cx="8578850" cy="4699741"/>
          </a:xfrm>
        </p:spPr>
        <p:txBody>
          <a:bodyPr/>
          <a:lstStyle/>
          <a:p>
            <a:r>
              <a:rPr lang="en-US" altLang="ko-KR" dirty="0" err="1" smtClean="0"/>
              <a:t>DataFrame.info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3" b="19679"/>
          <a:stretch/>
        </p:blipFill>
        <p:spPr bwMode="auto">
          <a:xfrm>
            <a:off x="0" y="976672"/>
            <a:ext cx="9144000" cy="99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1921"/>
          <a:stretch/>
        </p:blipFill>
        <p:spPr bwMode="auto">
          <a:xfrm>
            <a:off x="0" y="2492896"/>
            <a:ext cx="91440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924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9" b="6393"/>
          <a:stretch/>
        </p:blipFill>
        <p:spPr bwMode="auto">
          <a:xfrm>
            <a:off x="0" y="976672"/>
            <a:ext cx="9144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476750" y="3676650"/>
            <a:ext cx="523941" cy="238125"/>
          </a:xfrm>
          <a:custGeom>
            <a:avLst/>
            <a:gdLst>
              <a:gd name="connsiteX0" fmla="*/ 0 w 523941"/>
              <a:gd name="connsiteY0" fmla="*/ 0 h 238125"/>
              <a:gd name="connsiteX1" fmla="*/ 523875 w 523941"/>
              <a:gd name="connsiteY1" fmla="*/ 152400 h 238125"/>
              <a:gd name="connsiteX2" fmla="*/ 28575 w 523941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941" h="238125">
                <a:moveTo>
                  <a:pt x="0" y="0"/>
                </a:moveTo>
                <a:cubicBezTo>
                  <a:pt x="259556" y="56356"/>
                  <a:pt x="519113" y="112713"/>
                  <a:pt x="523875" y="152400"/>
                </a:cubicBezTo>
                <a:cubicBezTo>
                  <a:pt x="528638" y="192088"/>
                  <a:pt x="278606" y="215106"/>
                  <a:pt x="28575" y="23812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691" y="3611046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028950" y="4057650"/>
            <a:ext cx="763626" cy="171450"/>
          </a:xfrm>
          <a:custGeom>
            <a:avLst/>
            <a:gdLst>
              <a:gd name="connsiteX0" fmla="*/ 0 w 763626"/>
              <a:gd name="connsiteY0" fmla="*/ 0 h 171450"/>
              <a:gd name="connsiteX1" fmla="*/ 762000 w 763626"/>
              <a:gd name="connsiteY1" fmla="*/ 142875 h 171450"/>
              <a:gd name="connsiteX2" fmla="*/ 161925 w 763626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26" h="171450">
                <a:moveTo>
                  <a:pt x="0" y="0"/>
                </a:moveTo>
                <a:cubicBezTo>
                  <a:pt x="367506" y="57150"/>
                  <a:pt x="735013" y="114300"/>
                  <a:pt x="762000" y="142875"/>
                </a:cubicBezTo>
                <a:cubicBezTo>
                  <a:pt x="788988" y="171450"/>
                  <a:pt x="475456" y="171450"/>
                  <a:pt x="161925" y="17145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35736" y="401482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864" y="4437112"/>
            <a:ext cx="873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데이터는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 데이터는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스케일링 되므로 이상함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3658671"/>
            <a:ext cx="2952328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3822442"/>
            <a:ext cx="2952328" cy="1846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3980378"/>
            <a:ext cx="147616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4143375"/>
            <a:ext cx="1728192" cy="144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41607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전처리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457200" y="4437112"/>
            <a:ext cx="8578850" cy="2232993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전체 데이터를 스케일링 변환한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데이터로 분리하는 것이 좋음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101</a:t>
            </a:fld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2" b="6191"/>
          <a:stretch/>
        </p:blipFill>
        <p:spPr bwMode="auto">
          <a:xfrm>
            <a:off x="0" y="1052736"/>
            <a:ext cx="91440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048125" y="3619500"/>
            <a:ext cx="990868" cy="200025"/>
          </a:xfrm>
          <a:custGeom>
            <a:avLst/>
            <a:gdLst>
              <a:gd name="connsiteX0" fmla="*/ 0 w 990868"/>
              <a:gd name="connsiteY0" fmla="*/ 0 h 200025"/>
              <a:gd name="connsiteX1" fmla="*/ 981075 w 990868"/>
              <a:gd name="connsiteY1" fmla="*/ 95250 h 200025"/>
              <a:gd name="connsiteX2" fmla="*/ 419100 w 990868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868" h="200025">
                <a:moveTo>
                  <a:pt x="0" y="0"/>
                </a:moveTo>
                <a:cubicBezTo>
                  <a:pt x="455612" y="30956"/>
                  <a:pt x="911225" y="61913"/>
                  <a:pt x="981075" y="95250"/>
                </a:cubicBezTo>
                <a:cubicBezTo>
                  <a:pt x="1050925" y="128587"/>
                  <a:pt x="735012" y="164306"/>
                  <a:pt x="419100" y="20002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91" y="3611046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838450" y="3933825"/>
            <a:ext cx="844409" cy="209550"/>
          </a:xfrm>
          <a:custGeom>
            <a:avLst/>
            <a:gdLst>
              <a:gd name="connsiteX0" fmla="*/ 0 w 844409"/>
              <a:gd name="connsiteY0" fmla="*/ 0 h 209550"/>
              <a:gd name="connsiteX1" fmla="*/ 838200 w 844409"/>
              <a:gd name="connsiteY1" fmla="*/ 133350 h 209550"/>
              <a:gd name="connsiteX2" fmla="*/ 314325 w 844409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409" h="209550">
                <a:moveTo>
                  <a:pt x="0" y="0"/>
                </a:moveTo>
                <a:cubicBezTo>
                  <a:pt x="392906" y="49212"/>
                  <a:pt x="785813" y="98425"/>
                  <a:pt x="838200" y="133350"/>
                </a:cubicBezTo>
                <a:cubicBezTo>
                  <a:pt x="890588" y="168275"/>
                  <a:pt x="602456" y="188912"/>
                  <a:pt x="314325" y="20955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35896" y="395870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3563421"/>
            <a:ext cx="2952328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3727192"/>
            <a:ext cx="2952328" cy="1846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656" y="3885128"/>
            <a:ext cx="147616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75656" y="4048125"/>
            <a:ext cx="1728192" cy="144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35207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타이타닉</a:t>
            </a:r>
            <a:r>
              <a:rPr lang="ko-KR" altLang="en-US" dirty="0" smtClean="0"/>
              <a:t> 생존자 예측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400" dirty="0" err="1" smtClean="0"/>
              <a:t>타이타닉</a:t>
            </a:r>
            <a:r>
              <a:rPr lang="ko-KR" altLang="en-US" sz="2400" dirty="0" smtClean="0"/>
              <a:t> 탑승자 데이터</a:t>
            </a:r>
            <a:endParaRPr lang="en-US" altLang="ko-KR" sz="2400" dirty="0" smtClean="0"/>
          </a:p>
          <a:p>
            <a:pPr lvl="1"/>
            <a:r>
              <a:rPr lang="en-US" altLang="ko-KR" sz="2000" dirty="0" err="1" smtClean="0"/>
              <a:t>PassengerId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탑승자 데이터 일련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Survived: </a:t>
            </a:r>
            <a:r>
              <a:rPr lang="ko-KR" altLang="en-US" sz="2000" dirty="0" smtClean="0"/>
              <a:t>생존 여부 </a:t>
            </a:r>
            <a:r>
              <a:rPr lang="en-US" altLang="ko-KR" sz="2000" dirty="0" smtClean="0"/>
              <a:t>0: </a:t>
            </a:r>
            <a:r>
              <a:rPr lang="ko-KR" altLang="en-US" sz="2000" dirty="0" smtClean="0"/>
              <a:t>사망</a:t>
            </a:r>
            <a:r>
              <a:rPr lang="en-US" altLang="ko-KR" sz="2000" dirty="0" smtClean="0"/>
              <a:t>, 1: </a:t>
            </a:r>
            <a:r>
              <a:rPr lang="ko-KR" altLang="en-US" sz="2000" dirty="0" smtClean="0"/>
              <a:t>생존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Pclass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티켓의 선실 등급</a:t>
            </a:r>
            <a:r>
              <a:rPr lang="en-US" altLang="ko-KR" sz="2000" dirty="0" smtClean="0"/>
              <a:t>, 1: </a:t>
            </a:r>
            <a:r>
              <a:rPr lang="ko-KR" altLang="en-US" sz="2000" dirty="0" smtClean="0"/>
              <a:t>일등석</a:t>
            </a:r>
            <a:r>
              <a:rPr lang="en-US" altLang="ko-KR" sz="2000" dirty="0" smtClean="0"/>
              <a:t>, 2: </a:t>
            </a:r>
            <a:r>
              <a:rPr lang="ko-KR" altLang="en-US" sz="2000" dirty="0" smtClean="0"/>
              <a:t>이등석</a:t>
            </a:r>
            <a:r>
              <a:rPr lang="en-US" altLang="ko-KR" sz="2000" dirty="0" smtClean="0"/>
              <a:t>, 3: </a:t>
            </a:r>
            <a:r>
              <a:rPr lang="ko-KR" altLang="en-US" sz="2000" dirty="0" smtClean="0"/>
              <a:t>삼등석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Name: </a:t>
            </a:r>
            <a:r>
              <a:rPr lang="ko-KR" altLang="en-US" sz="2000" dirty="0" smtClean="0"/>
              <a:t>탑승자 이름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Sex: </a:t>
            </a:r>
            <a:r>
              <a:rPr lang="ko-KR" altLang="en-US" sz="2000" dirty="0" smtClean="0"/>
              <a:t>탑승자 성별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Age: </a:t>
            </a:r>
            <a:r>
              <a:rPr lang="ko-KR" altLang="en-US" sz="2000" dirty="0" smtClean="0"/>
              <a:t>탑승자 나이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SibSp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같이 탑승한 </a:t>
            </a:r>
            <a:r>
              <a:rPr lang="ko-KR" altLang="en-US" sz="2000" dirty="0" err="1" smtClean="0"/>
              <a:t>형제자매</a:t>
            </a:r>
            <a:r>
              <a:rPr lang="ko-KR" altLang="en-US" sz="2000" dirty="0" smtClean="0"/>
              <a:t> 또는 배우자 인원 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Parch: </a:t>
            </a:r>
            <a:r>
              <a:rPr lang="ko-KR" altLang="en-US" sz="2000" dirty="0" smtClean="0"/>
              <a:t>같이 탑승한 부모 또는 어린이 인원 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Ticket: </a:t>
            </a:r>
            <a:r>
              <a:rPr lang="ko-KR" altLang="en-US" sz="2000" dirty="0" smtClean="0"/>
              <a:t>티켓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Fare: </a:t>
            </a:r>
            <a:r>
              <a:rPr lang="ko-KR" altLang="en-US" sz="2000" dirty="0" smtClean="0"/>
              <a:t>요금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Cabin: </a:t>
            </a:r>
            <a:r>
              <a:rPr lang="ko-KR" altLang="en-US" sz="2000" dirty="0" smtClean="0"/>
              <a:t>선실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Embarked: </a:t>
            </a:r>
            <a:r>
              <a:rPr lang="ko-KR" altLang="en-US" sz="2000" dirty="0" smtClean="0"/>
              <a:t>중간 정착 항구</a:t>
            </a:r>
            <a:r>
              <a:rPr lang="en-US" altLang="ko-KR" sz="2000" dirty="0" smtClean="0"/>
              <a:t>, C: Cherbourg, Q: Queenstown, </a:t>
            </a:r>
            <a:br>
              <a:rPr lang="en-US" altLang="ko-KR" sz="2000" dirty="0" smtClean="0"/>
            </a:br>
            <a:r>
              <a:rPr lang="en-US" altLang="ko-KR" sz="2000" dirty="0" smtClean="0"/>
              <a:t>S: Southampton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739401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6" b="14083"/>
          <a:stretch/>
        </p:blipFill>
        <p:spPr bwMode="auto">
          <a:xfrm>
            <a:off x="0" y="976672"/>
            <a:ext cx="9144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68438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타이타닉</a:t>
            </a:r>
            <a:r>
              <a:rPr lang="ko-KR" altLang="en-US" dirty="0" smtClean="0"/>
              <a:t> 생존자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104</a:t>
            </a:fld>
            <a:endParaRPr lang="en-US" altLang="ko-KR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3" b="9713"/>
          <a:stretch/>
        </p:blipFill>
        <p:spPr bwMode="auto">
          <a:xfrm>
            <a:off x="9203" y="976672"/>
            <a:ext cx="9144000" cy="347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자유형 2"/>
          <p:cNvSpPr/>
          <p:nvPr/>
        </p:nvSpPr>
        <p:spPr>
          <a:xfrm>
            <a:off x="3733800" y="1314450"/>
            <a:ext cx="971550" cy="247650"/>
          </a:xfrm>
          <a:custGeom>
            <a:avLst/>
            <a:gdLst>
              <a:gd name="connsiteX0" fmla="*/ 0 w 971550"/>
              <a:gd name="connsiteY0" fmla="*/ 247650 h 247650"/>
              <a:gd name="connsiteX1" fmla="*/ 971550 w 971550"/>
              <a:gd name="connsiteY1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1550" h="247650">
                <a:moveTo>
                  <a:pt x="0" y="247650"/>
                </a:moveTo>
                <a:lnTo>
                  <a:pt x="97155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05350" y="106894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개수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891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105275" y="1815356"/>
            <a:ext cx="723900" cy="396115"/>
          </a:xfrm>
          <a:custGeom>
            <a:avLst/>
            <a:gdLst>
              <a:gd name="connsiteX0" fmla="*/ 0 w 723900"/>
              <a:gd name="connsiteY0" fmla="*/ 365869 h 396115"/>
              <a:gd name="connsiteX1" fmla="*/ 371475 w 723900"/>
              <a:gd name="connsiteY1" fmla="*/ 365869 h 396115"/>
              <a:gd name="connsiteX2" fmla="*/ 390525 w 723900"/>
              <a:gd name="connsiteY2" fmla="*/ 51544 h 396115"/>
              <a:gd name="connsiteX3" fmla="*/ 723900 w 723900"/>
              <a:gd name="connsiteY3" fmla="*/ 3919 h 3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396115">
                <a:moveTo>
                  <a:pt x="0" y="365869"/>
                </a:moveTo>
                <a:cubicBezTo>
                  <a:pt x="153193" y="392063"/>
                  <a:pt x="306387" y="418257"/>
                  <a:pt x="371475" y="365869"/>
                </a:cubicBezTo>
                <a:cubicBezTo>
                  <a:pt x="436563" y="313481"/>
                  <a:pt x="331788" y="111869"/>
                  <a:pt x="390525" y="51544"/>
                </a:cubicBezTo>
                <a:cubicBezTo>
                  <a:pt x="449262" y="-8781"/>
                  <a:pt x="586581" y="-2431"/>
                  <a:pt x="723900" y="391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29175" y="1644081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891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4229100" y="2647950"/>
            <a:ext cx="742950" cy="331965"/>
          </a:xfrm>
          <a:custGeom>
            <a:avLst/>
            <a:gdLst>
              <a:gd name="connsiteX0" fmla="*/ 0 w 742950"/>
              <a:gd name="connsiteY0" fmla="*/ 314325 h 331965"/>
              <a:gd name="connsiteX1" fmla="*/ 352425 w 742950"/>
              <a:gd name="connsiteY1" fmla="*/ 304800 h 331965"/>
              <a:gd name="connsiteX2" fmla="*/ 438150 w 742950"/>
              <a:gd name="connsiteY2" fmla="*/ 57150 h 331965"/>
              <a:gd name="connsiteX3" fmla="*/ 742950 w 742950"/>
              <a:gd name="connsiteY3" fmla="*/ 0 h 3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331965">
                <a:moveTo>
                  <a:pt x="0" y="314325"/>
                </a:moveTo>
                <a:cubicBezTo>
                  <a:pt x="139700" y="330993"/>
                  <a:pt x="279400" y="347662"/>
                  <a:pt x="352425" y="304800"/>
                </a:cubicBezTo>
                <a:cubicBezTo>
                  <a:pt x="425450" y="261938"/>
                  <a:pt x="373063" y="107950"/>
                  <a:pt x="438150" y="57150"/>
                </a:cubicBezTo>
                <a:cubicBezTo>
                  <a:pt x="503238" y="6350"/>
                  <a:pt x="623094" y="3175"/>
                  <a:pt x="74295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72050" y="2463284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714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177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699792" y="3018015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99792" y="3789040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699792" y="3933056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17154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Age</a:t>
            </a:r>
            <a:r>
              <a:rPr lang="ko-KR" altLang="en-US" dirty="0"/>
              <a:t>는 평균 나이</a:t>
            </a:r>
            <a:r>
              <a:rPr lang="en-US" altLang="ko-KR" dirty="0"/>
              <a:t>, Cabin</a:t>
            </a:r>
            <a:r>
              <a:rPr lang="ko-KR" altLang="en-US" dirty="0"/>
              <a:t>과 </a:t>
            </a:r>
            <a:r>
              <a:rPr lang="en-US" altLang="ko-KR" dirty="0" err="1"/>
              <a:t>Embardked</a:t>
            </a:r>
            <a:r>
              <a:rPr lang="ko-KR" altLang="en-US" dirty="0"/>
              <a:t>는 </a:t>
            </a:r>
            <a:r>
              <a:rPr lang="en-US" altLang="ko-KR" dirty="0"/>
              <a:t>‘N’</a:t>
            </a:r>
            <a:r>
              <a:rPr lang="ko-KR" altLang="en-US" dirty="0"/>
              <a:t>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Null</a:t>
            </a:r>
            <a:r>
              <a:rPr lang="ko-KR" altLang="en-US" dirty="0"/>
              <a:t>을 변경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1" b="17848"/>
          <a:stretch/>
        </p:blipFill>
        <p:spPr bwMode="auto">
          <a:xfrm>
            <a:off x="0" y="1988840"/>
            <a:ext cx="91440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34037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Sex, Cabin, Embarked</a:t>
            </a:r>
            <a:r>
              <a:rPr lang="ko-KR" altLang="en-US" dirty="0" smtClean="0"/>
              <a:t>의 값 분포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9" b="17201"/>
          <a:stretch/>
        </p:blipFill>
        <p:spPr bwMode="auto">
          <a:xfrm>
            <a:off x="0" y="1628800"/>
            <a:ext cx="91440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03648" y="227687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799605"/>
            <a:ext cx="3456384" cy="1820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3648" y="4619623"/>
            <a:ext cx="3456384" cy="8096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419600" y="3044214"/>
            <a:ext cx="1143000" cy="318111"/>
          </a:xfrm>
          <a:custGeom>
            <a:avLst/>
            <a:gdLst>
              <a:gd name="connsiteX0" fmla="*/ 0 w 1143000"/>
              <a:gd name="connsiteY0" fmla="*/ 318111 h 318111"/>
              <a:gd name="connsiteX1" fmla="*/ 685800 w 1143000"/>
              <a:gd name="connsiteY1" fmla="*/ 22836 h 318111"/>
              <a:gd name="connsiteX2" fmla="*/ 1143000 w 1143000"/>
              <a:gd name="connsiteY2" fmla="*/ 41886 h 31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18111">
                <a:moveTo>
                  <a:pt x="0" y="318111"/>
                </a:moveTo>
                <a:cubicBezTo>
                  <a:pt x="247650" y="193492"/>
                  <a:pt x="495300" y="68873"/>
                  <a:pt x="685800" y="22836"/>
                </a:cubicBezTo>
                <a:cubicBezTo>
                  <a:pt x="876300" y="-23201"/>
                  <a:pt x="1009650" y="9342"/>
                  <a:pt x="1143000" y="41886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2600" y="2872669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정리가 안되어 있음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첫 글자로 구분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" t="59876" r="46421" b="12099"/>
          <a:stretch/>
        </p:blipFill>
        <p:spPr bwMode="auto">
          <a:xfrm>
            <a:off x="5004048" y="3562126"/>
            <a:ext cx="4104000" cy="21124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191729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성별에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107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3" b="3747"/>
          <a:stretch/>
        </p:blipFill>
        <p:spPr bwMode="auto">
          <a:xfrm>
            <a:off x="0" y="1628800"/>
            <a:ext cx="91440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3059832" y="2309837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37620" y="2125171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생존율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233/314=74.2%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59832" y="260555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7620" y="24208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생존율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109/577=18.9%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0" b="18237"/>
          <a:stretch/>
        </p:blipFill>
        <p:spPr bwMode="auto">
          <a:xfrm>
            <a:off x="0" y="3140968"/>
            <a:ext cx="9144000" cy="3166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817744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객실 등급과 성별에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108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5" b="16684"/>
          <a:stretch/>
        </p:blipFill>
        <p:spPr bwMode="auto">
          <a:xfrm>
            <a:off x="0" y="1628800"/>
            <a:ext cx="9144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382611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나이에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109</a:t>
            </a:fld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7" b="6154"/>
          <a:stretch/>
        </p:blipFill>
        <p:spPr bwMode="auto">
          <a:xfrm>
            <a:off x="0" y="530907"/>
            <a:ext cx="9144000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6" y="548680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itchFamily="50" charset="-127"/>
                <a:ea typeface="맑은 고딕" pitchFamily="50" charset="-127"/>
              </a:rPr>
              <a:t>나이에 따른 생존율</a:t>
            </a: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7635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(Pandas)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DataFrame.describe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9" b="13855"/>
          <a:stretch/>
        </p:blipFill>
        <p:spPr bwMode="auto">
          <a:xfrm>
            <a:off x="0" y="1613122"/>
            <a:ext cx="9144000" cy="311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704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문자열 카테고리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숫자형</a:t>
            </a:r>
            <a:r>
              <a:rPr lang="ko-KR" altLang="en-US" dirty="0" smtClean="0">
                <a:sym typeface="Wingdings" pitchFamily="2" charset="2"/>
              </a:rPr>
              <a:t> 카테고리 피처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110</a:t>
            </a:fld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3" b="15148"/>
          <a:stretch/>
        </p:blipFill>
        <p:spPr bwMode="auto">
          <a:xfrm>
            <a:off x="0" y="1628800"/>
            <a:ext cx="914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3762400"/>
            <a:ext cx="1152128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31457" y="3762400"/>
            <a:ext cx="316607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570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함수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111</a:t>
            </a:fld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2" b="15094"/>
          <a:stretch/>
        </p:blipFill>
        <p:spPr bwMode="auto">
          <a:xfrm>
            <a:off x="0" y="1690836"/>
            <a:ext cx="9144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685537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112</a:t>
            </a:fld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6" b="27393"/>
          <a:stretch/>
        </p:blipFill>
        <p:spPr bwMode="auto">
          <a:xfrm>
            <a:off x="0" y="1628800"/>
            <a:ext cx="91440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530120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519489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663489"/>
            <a:ext cx="1656184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664645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113</a:t>
            </a:fld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6" b="7346"/>
          <a:stretch/>
        </p:blipFill>
        <p:spPr bwMode="auto">
          <a:xfrm>
            <a:off x="0" y="1700808"/>
            <a:ext cx="91440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4621051"/>
            <a:ext cx="1656184" cy="24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4855927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99927"/>
            <a:ext cx="165618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5157240"/>
            <a:ext cx="1656184" cy="14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5320290"/>
            <a:ext cx="1656184" cy="144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5464290"/>
            <a:ext cx="1656184" cy="144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3343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114</a:t>
            </a:fld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1" b="13739"/>
          <a:stretch/>
        </p:blipFill>
        <p:spPr bwMode="auto">
          <a:xfrm>
            <a:off x="0" y="1628800"/>
            <a:ext cx="91440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2681312"/>
            <a:ext cx="1656184" cy="24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2916188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3060188"/>
            <a:ext cx="165618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3217501"/>
            <a:ext cx="1656184" cy="14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3380551"/>
            <a:ext cx="1656184" cy="144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3524551"/>
            <a:ext cx="1656184" cy="144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13698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타이타닉 생존자 예측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최적의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115</a:t>
            </a:fld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3" b="8646"/>
          <a:stretch/>
        </p:blipFill>
        <p:spPr bwMode="auto">
          <a:xfrm>
            <a:off x="0" y="1628800"/>
            <a:ext cx="91440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75656" y="4086597"/>
            <a:ext cx="43204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4299942"/>
            <a:ext cx="4320480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4477750"/>
            <a:ext cx="4320480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891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dirty="0" err="1" smtClean="0"/>
              <a:t>DataFrame</a:t>
            </a:r>
            <a:r>
              <a:rPr lang="en-US" altLang="ko-KR" sz="2400" dirty="0" smtClean="0"/>
              <a:t>[‘</a:t>
            </a:r>
            <a:r>
              <a:rPr lang="ko-KR" altLang="en-US" sz="2400" dirty="0" smtClean="0"/>
              <a:t>칼럼 이름</a:t>
            </a:r>
            <a:r>
              <a:rPr lang="en-US" altLang="ko-KR" sz="2400" dirty="0" smtClean="0"/>
              <a:t>’] : </a:t>
            </a:r>
            <a:r>
              <a:rPr lang="ko-KR" altLang="en-US" sz="2400" dirty="0" smtClean="0"/>
              <a:t>특정 칼럼을 </a:t>
            </a:r>
            <a:r>
              <a:rPr lang="en-US" altLang="ko-KR" sz="2400" dirty="0" smtClean="0"/>
              <a:t>Series</a:t>
            </a:r>
            <a:r>
              <a:rPr lang="ko-KR" altLang="en-US" sz="2400" dirty="0" smtClean="0"/>
              <a:t>로 반환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value_counts</a:t>
            </a:r>
            <a:r>
              <a:rPr lang="en-US" altLang="ko-KR" sz="2400" dirty="0" smtClean="0"/>
              <a:t>() : </a:t>
            </a:r>
            <a:r>
              <a:rPr lang="ko-KR" altLang="en-US" sz="2400" dirty="0" smtClean="0"/>
              <a:t>값의 유형과 건 수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9" b="14479"/>
          <a:stretch/>
        </p:blipFill>
        <p:spPr bwMode="auto">
          <a:xfrm>
            <a:off x="0" y="1556792"/>
            <a:ext cx="9144000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8" b="14082"/>
          <a:stretch/>
        </p:blipFill>
        <p:spPr bwMode="auto">
          <a:xfrm>
            <a:off x="0" y="5085184"/>
            <a:ext cx="9144000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8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리스트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차원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7" b="3904"/>
          <a:stretch/>
        </p:blipFill>
        <p:spPr bwMode="auto">
          <a:xfrm>
            <a:off x="0" y="1556792"/>
            <a:ext cx="9144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7" b="2678"/>
          <a:stretch/>
        </p:blipFill>
        <p:spPr bwMode="auto">
          <a:xfrm>
            <a:off x="0" y="4077072"/>
            <a:ext cx="9144000" cy="200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5078499"/>
            <a:ext cx="1440160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310733"/>
            <a:ext cx="1440160" cy="6480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8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리스트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차원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8" b="3772"/>
          <a:stretch/>
        </p:blipFill>
        <p:spPr bwMode="auto">
          <a:xfrm>
            <a:off x="0" y="1556792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9" b="12495"/>
          <a:stretch/>
        </p:blipFill>
        <p:spPr bwMode="auto">
          <a:xfrm>
            <a:off x="0" y="4149080"/>
            <a:ext cx="9144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5329783"/>
            <a:ext cx="1440160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552492"/>
            <a:ext cx="1440160" cy="4687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12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칼럼 이름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값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칼럼 데이터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1" b="6151"/>
          <a:stretch/>
        </p:blipFill>
        <p:spPr bwMode="auto">
          <a:xfrm>
            <a:off x="0" y="2564904"/>
            <a:ext cx="9144000" cy="189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572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ko-KR" altLang="en-US" dirty="0" smtClean="0">
                <a:sym typeface="Wingdings" pitchFamily="2" charset="2"/>
              </a:rPr>
              <a:t>리스트 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얻은 후 </a:t>
            </a:r>
            <a:r>
              <a:rPr lang="en-US" altLang="ko-KR" dirty="0" err="1" smtClean="0">
                <a:sym typeface="Wingdings" pitchFamily="2" charset="2"/>
              </a:rPr>
              <a:t>tolist</a:t>
            </a:r>
            <a:r>
              <a:rPr lang="en-US" altLang="ko-KR" dirty="0" smtClean="0">
                <a:sym typeface="Wingdings" pitchFamily="2" charset="2"/>
              </a:rPr>
              <a:t>()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4" b="1790"/>
          <a:stretch/>
        </p:blipFill>
        <p:spPr bwMode="auto">
          <a:xfrm>
            <a:off x="0" y="1628800"/>
            <a:ext cx="9144000" cy="16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8" b="14479"/>
          <a:stretch/>
        </p:blipFill>
        <p:spPr bwMode="auto">
          <a:xfrm>
            <a:off x="0" y="4611588"/>
            <a:ext cx="9144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2317545"/>
            <a:ext cx="2016224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2540254"/>
            <a:ext cx="2016224" cy="3846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290833"/>
            <a:ext cx="2016224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5512109"/>
            <a:ext cx="2016224" cy="2227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06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딕셔너리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err="1" smtClean="0">
                <a:sym typeface="Wingdings" pitchFamily="2" charset="2"/>
              </a:rPr>
              <a:t>to_dict</a:t>
            </a:r>
            <a:r>
              <a:rPr lang="en-US" altLang="ko-KR" dirty="0" smtClean="0">
                <a:sym typeface="Wingdings" pitchFamily="2" charset="2"/>
              </a:rPr>
              <a:t>(‘list’)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4" b="8531"/>
          <a:stretch/>
        </p:blipFill>
        <p:spPr bwMode="auto">
          <a:xfrm>
            <a:off x="0" y="2060848"/>
            <a:ext cx="9144000" cy="141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46704" y="1962150"/>
            <a:ext cx="332010" cy="990600"/>
          </a:xfrm>
          <a:custGeom>
            <a:avLst/>
            <a:gdLst>
              <a:gd name="connsiteX0" fmla="*/ 220521 w 332010"/>
              <a:gd name="connsiteY0" fmla="*/ 0 h 990600"/>
              <a:gd name="connsiteX1" fmla="*/ 1446 w 332010"/>
              <a:gd name="connsiteY1" fmla="*/ 400050 h 990600"/>
              <a:gd name="connsiteX2" fmla="*/ 315771 w 332010"/>
              <a:gd name="connsiteY2" fmla="*/ 638175 h 990600"/>
              <a:gd name="connsiteX3" fmla="*/ 258621 w 332010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010" h="990600">
                <a:moveTo>
                  <a:pt x="220521" y="0"/>
                </a:moveTo>
                <a:cubicBezTo>
                  <a:pt x="103046" y="146844"/>
                  <a:pt x="-14429" y="293688"/>
                  <a:pt x="1446" y="400050"/>
                </a:cubicBezTo>
                <a:cubicBezTo>
                  <a:pt x="17321" y="506413"/>
                  <a:pt x="272908" y="539750"/>
                  <a:pt x="315771" y="638175"/>
                </a:cubicBezTo>
                <a:cubicBezTo>
                  <a:pt x="358634" y="736600"/>
                  <a:pt x="308627" y="863600"/>
                  <a:pt x="258621" y="9906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237041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값을 리스트로 표현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2739743"/>
            <a:ext cx="1440160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2952750"/>
            <a:ext cx="3456384" cy="2227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08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칼럼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en-US" altLang="ko-KR" dirty="0" err="1" smtClean="0">
                <a:sym typeface="Wingdings" pitchFamily="2" charset="2"/>
              </a:rPr>
              <a:t>Age_0</a:t>
            </a:r>
            <a:r>
              <a:rPr lang="en-US" altLang="ko-KR" dirty="0" smtClean="0">
                <a:sym typeface="Wingdings" pitchFamily="2" charset="2"/>
              </a:rPr>
              <a:t>’ </a:t>
            </a:r>
            <a:r>
              <a:rPr lang="ko-KR" altLang="en-US" dirty="0" smtClean="0">
                <a:sym typeface="Wingdings" pitchFamily="2" charset="2"/>
              </a:rPr>
              <a:t>추가 및 모든 값을 </a:t>
            </a:r>
            <a:r>
              <a:rPr lang="en-US" altLang="ko-KR" dirty="0" smtClean="0">
                <a:sym typeface="Wingdings" pitchFamily="2" charset="2"/>
              </a:rPr>
              <a:t>0</a:t>
            </a:r>
            <a:r>
              <a:rPr lang="ko-KR" altLang="en-US" dirty="0" smtClean="0">
                <a:sym typeface="Wingdings" pitchFamily="2" charset="2"/>
              </a:rPr>
              <a:t>으로 할당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56" b="14479"/>
          <a:stretch/>
        </p:blipFill>
        <p:spPr bwMode="auto">
          <a:xfrm>
            <a:off x="0" y="1556792"/>
            <a:ext cx="9144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363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기존 칼럼 이용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8" b="16776"/>
          <a:stretch/>
        </p:blipFill>
        <p:spPr bwMode="auto">
          <a:xfrm>
            <a:off x="0" y="1628800"/>
            <a:ext cx="91440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945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데이터 처리를 </a:t>
            </a:r>
            <a:r>
              <a:rPr lang="ko-KR" altLang="en-US" dirty="0" err="1" smtClean="0"/>
              <a:t>넘파이보다</a:t>
            </a:r>
            <a:r>
              <a:rPr lang="ko-KR" altLang="en-US" dirty="0" smtClean="0"/>
              <a:t> 더 효율적으로 처리</a:t>
            </a:r>
            <a:endParaRPr lang="en-US" altLang="ko-KR" dirty="0" smtClean="0"/>
          </a:p>
          <a:p>
            <a:r>
              <a:rPr lang="en-US" altLang="ko-KR" dirty="0" smtClean="0"/>
              <a:t>index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개별 데이터를 식별하는 </a:t>
            </a:r>
            <a:r>
              <a:rPr lang="en-US" altLang="ko-KR" dirty="0" smtClean="0"/>
              <a:t>Key</a:t>
            </a:r>
          </a:p>
          <a:p>
            <a:r>
              <a:rPr lang="en-US" altLang="ko-KR" dirty="0" smtClean="0"/>
              <a:t>Series : </a:t>
            </a:r>
            <a:r>
              <a:rPr lang="ko-KR" altLang="en-US" dirty="0" smtClean="0"/>
              <a:t>칼럼이 하나인 데이터 구조체</a:t>
            </a:r>
            <a:endParaRPr lang="en-US" altLang="ko-KR" dirty="0" smtClean="0"/>
          </a:p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칼럼이 여러 개인 데이터 구조체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25257" y="4653136"/>
            <a:ext cx="31085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import pandas as </a:t>
            </a:r>
            <a:r>
              <a:rPr lang="en-US" altLang="ko-KR" sz="2000" b="1" dirty="0" err="1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pd</a:t>
            </a:r>
            <a:endParaRPr lang="ko-KR" altLang="en-US" sz="2000" b="1" dirty="0">
              <a:latin typeface="Courier New" pitchFamily="49" charset="0"/>
              <a:ea typeface="Rix고딕 EB" pitchFamily="18" charset="-127"/>
              <a:cs typeface="Courier New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295238" cy="217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366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기존 칼럼 값 갱신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8" b="17039"/>
          <a:stretch/>
        </p:blipFill>
        <p:spPr bwMode="auto">
          <a:xfrm>
            <a:off x="0" y="1628800"/>
            <a:ext cx="91440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6418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삭제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DataFrame.drop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b="1" dirty="0" smtClean="0">
                <a:sym typeface="Wingdings" pitchFamily="2" charset="2"/>
              </a:rPr>
              <a:t>labels=None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b="1" dirty="0" smtClean="0">
                <a:sym typeface="Wingdings" pitchFamily="2" charset="2"/>
              </a:rPr>
              <a:t>axis=0</a:t>
            </a:r>
            <a:r>
              <a:rPr lang="en-US" altLang="ko-KR" dirty="0" smtClean="0">
                <a:sym typeface="Wingdings" pitchFamily="2" charset="2"/>
              </a:rPr>
              <a:t>, index=None, columns=None, level=None, </a:t>
            </a:r>
            <a:r>
              <a:rPr lang="en-US" altLang="ko-KR" b="1" dirty="0" err="1" smtClean="0">
                <a:sym typeface="Wingdings" pitchFamily="2" charset="2"/>
              </a:rPr>
              <a:t>inplace</a:t>
            </a:r>
            <a:r>
              <a:rPr lang="en-US" altLang="ko-KR" b="1" dirty="0" smtClean="0">
                <a:sym typeface="Wingdings" pitchFamily="2" charset="2"/>
              </a:rPr>
              <a:t>=False</a:t>
            </a:r>
            <a:r>
              <a:rPr lang="en-US" altLang="ko-KR" dirty="0" smtClean="0">
                <a:sym typeface="Wingdings" pitchFamily="2" charset="2"/>
              </a:rPr>
              <a:t>, errors=‘raise’)</a:t>
            </a: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28043" y="2461538"/>
            <a:ext cx="0" cy="82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28043" y="2461538"/>
            <a:ext cx="82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5995" y="320368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axis=0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0131" y="227687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560660" y="1933575"/>
            <a:ext cx="658915" cy="919361"/>
          </a:xfrm>
          <a:custGeom>
            <a:avLst/>
            <a:gdLst>
              <a:gd name="connsiteX0" fmla="*/ 658915 w 658915"/>
              <a:gd name="connsiteY0" fmla="*/ 0 h 1171575"/>
              <a:gd name="connsiteX1" fmla="*/ 1690 w 658915"/>
              <a:gd name="connsiteY1" fmla="*/ 638175 h 1171575"/>
              <a:gd name="connsiteX2" fmla="*/ 506515 w 658915"/>
              <a:gd name="connsiteY2" fmla="*/ 1171575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915" h="1171575">
                <a:moveTo>
                  <a:pt x="658915" y="0"/>
                </a:moveTo>
                <a:cubicBezTo>
                  <a:pt x="343002" y="221456"/>
                  <a:pt x="27090" y="442913"/>
                  <a:pt x="1690" y="638175"/>
                </a:cubicBezTo>
                <a:cubicBezTo>
                  <a:pt x="-23710" y="833437"/>
                  <a:pt x="241402" y="1002506"/>
                  <a:pt x="506515" y="11715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2582" y="2806660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 칼럼 이름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인덱스 번호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3" b="16510"/>
          <a:stretch/>
        </p:blipFill>
        <p:spPr bwMode="auto">
          <a:xfrm>
            <a:off x="0" y="3717032"/>
            <a:ext cx="91440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89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삭제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DataFrame.drop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b="1" dirty="0" smtClean="0">
                <a:sym typeface="Wingdings" pitchFamily="2" charset="2"/>
              </a:rPr>
              <a:t>labels=None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b="1" dirty="0" smtClean="0">
                <a:sym typeface="Wingdings" pitchFamily="2" charset="2"/>
              </a:rPr>
              <a:t>axis=0</a:t>
            </a:r>
            <a:r>
              <a:rPr lang="en-US" altLang="ko-KR" dirty="0" smtClean="0">
                <a:sym typeface="Wingdings" pitchFamily="2" charset="2"/>
              </a:rPr>
              <a:t>, index=None, columns=None, level=None, </a:t>
            </a:r>
            <a:r>
              <a:rPr lang="en-US" altLang="ko-KR" b="1" dirty="0" err="1" smtClean="0">
                <a:sym typeface="Wingdings" pitchFamily="2" charset="2"/>
              </a:rPr>
              <a:t>inplace</a:t>
            </a:r>
            <a:r>
              <a:rPr lang="en-US" altLang="ko-KR" b="1" dirty="0" smtClean="0">
                <a:sym typeface="Wingdings" pitchFamily="2" charset="2"/>
              </a:rPr>
              <a:t>=False</a:t>
            </a:r>
            <a:r>
              <a:rPr lang="en-US" altLang="ko-KR" dirty="0" smtClean="0">
                <a:sym typeface="Wingdings" pitchFamily="2" charset="2"/>
              </a:rPr>
              <a:t>, errors=‘raise’)</a:t>
            </a: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5" b="16775"/>
          <a:stretch/>
        </p:blipFill>
        <p:spPr bwMode="auto">
          <a:xfrm>
            <a:off x="0" y="3488199"/>
            <a:ext cx="91440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자유형 11"/>
          <p:cNvSpPr/>
          <p:nvPr/>
        </p:nvSpPr>
        <p:spPr>
          <a:xfrm>
            <a:off x="6105949" y="3416563"/>
            <a:ext cx="894926" cy="609600"/>
          </a:xfrm>
          <a:custGeom>
            <a:avLst/>
            <a:gdLst>
              <a:gd name="connsiteX0" fmla="*/ 894926 w 894926"/>
              <a:gd name="connsiteY0" fmla="*/ 609600 h 609600"/>
              <a:gd name="connsiteX1" fmla="*/ 75776 w 894926"/>
              <a:gd name="connsiteY1" fmla="*/ 352425 h 609600"/>
              <a:gd name="connsiteX2" fmla="*/ 85301 w 894926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926" h="609600">
                <a:moveTo>
                  <a:pt x="894926" y="609600"/>
                </a:moveTo>
                <a:cubicBezTo>
                  <a:pt x="552819" y="531812"/>
                  <a:pt x="210713" y="454025"/>
                  <a:pt x="75776" y="352425"/>
                </a:cubicBezTo>
                <a:cubicBezTo>
                  <a:pt x="-59162" y="250825"/>
                  <a:pt x="13069" y="125412"/>
                  <a:pt x="8530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94688" y="3118867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titanic_df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에는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Age_0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남아 있음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39952" y="2564904"/>
            <a:ext cx="499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inplace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=False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이면 원본을 복제하여 칼럼 삭제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6096000" y="2324100"/>
            <a:ext cx="657225" cy="295275"/>
          </a:xfrm>
          <a:custGeom>
            <a:avLst/>
            <a:gdLst>
              <a:gd name="connsiteX0" fmla="*/ 657225 w 657225"/>
              <a:gd name="connsiteY0" fmla="*/ 0 h 295275"/>
              <a:gd name="connsiteX1" fmla="*/ 200025 w 657225"/>
              <a:gd name="connsiteY1" fmla="*/ 85725 h 295275"/>
              <a:gd name="connsiteX2" fmla="*/ 0 w 657225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295275">
                <a:moveTo>
                  <a:pt x="657225" y="0"/>
                </a:moveTo>
                <a:cubicBezTo>
                  <a:pt x="483393" y="18256"/>
                  <a:pt x="309562" y="36513"/>
                  <a:pt x="200025" y="85725"/>
                </a:cubicBezTo>
                <a:cubicBezTo>
                  <a:pt x="90487" y="134938"/>
                  <a:pt x="45243" y="215106"/>
                  <a:pt x="0" y="2952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4660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원본의 칼럼 삭제 및 여러 칼럼 삭제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8" b="16541"/>
          <a:stretch/>
        </p:blipFill>
        <p:spPr bwMode="auto">
          <a:xfrm>
            <a:off x="0" y="2132856"/>
            <a:ext cx="9144000" cy="27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3038475" y="1876425"/>
            <a:ext cx="504825" cy="381000"/>
          </a:xfrm>
          <a:custGeom>
            <a:avLst/>
            <a:gdLst>
              <a:gd name="connsiteX0" fmla="*/ 0 w 504825"/>
              <a:gd name="connsiteY0" fmla="*/ 381000 h 381000"/>
              <a:gd name="connsiteX1" fmla="*/ 114300 w 504825"/>
              <a:gd name="connsiteY1" fmla="*/ 95250 h 381000"/>
              <a:gd name="connsiteX2" fmla="*/ 504825 w 504825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" h="381000">
                <a:moveTo>
                  <a:pt x="0" y="381000"/>
                </a:moveTo>
                <a:cubicBezTo>
                  <a:pt x="15081" y="269875"/>
                  <a:pt x="30163" y="158750"/>
                  <a:pt x="114300" y="95250"/>
                </a:cubicBezTo>
                <a:cubicBezTo>
                  <a:pt x="198438" y="31750"/>
                  <a:pt x="504825" y="0"/>
                  <a:pt x="50482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91880" y="1628800"/>
            <a:ext cx="41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inplace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=True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None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반환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2780928"/>
            <a:ext cx="1152128" cy="22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773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원본의 </a:t>
            </a:r>
            <a:r>
              <a:rPr lang="ko-KR" altLang="en-US" dirty="0">
                <a:sym typeface="Wingdings" pitchFamily="2" charset="2"/>
              </a:rPr>
              <a:t>행</a:t>
            </a:r>
            <a:r>
              <a:rPr lang="ko-KR" altLang="en-US" dirty="0" smtClean="0">
                <a:sym typeface="Wingdings" pitchFamily="2" charset="2"/>
              </a:rPr>
              <a:t> 삭제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4" b="16775"/>
          <a:stretch/>
        </p:blipFill>
        <p:spPr bwMode="auto">
          <a:xfrm>
            <a:off x="0" y="1628800"/>
            <a:ext cx="9144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2728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3" b="42597"/>
          <a:stretch/>
        </p:blipFill>
        <p:spPr bwMode="auto">
          <a:xfrm>
            <a:off x="0" y="1700808"/>
            <a:ext cx="9144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1"/>
          <a:stretch/>
        </p:blipFill>
        <p:spPr bwMode="auto">
          <a:xfrm>
            <a:off x="0" y="2924944"/>
            <a:ext cx="9144000" cy="338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66" y="404664"/>
            <a:ext cx="3295238" cy="217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36618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908720"/>
            <a:ext cx="8578850" cy="5617369"/>
          </a:xfrm>
        </p:spPr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수정 불가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0" b="22138"/>
          <a:stretch/>
        </p:blipFill>
        <p:spPr bwMode="auto">
          <a:xfrm>
            <a:off x="0" y="1412776"/>
            <a:ext cx="9144000" cy="200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2" b="3724"/>
          <a:stretch/>
        </p:blipFill>
        <p:spPr bwMode="auto">
          <a:xfrm>
            <a:off x="0" y="3905249"/>
            <a:ext cx="9144000" cy="295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2417664"/>
            <a:ext cx="1656184" cy="18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2605312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2749312"/>
            <a:ext cx="1656184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2929312"/>
            <a:ext cx="1656184" cy="14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3073312"/>
            <a:ext cx="1656184" cy="180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3680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5" b="5303"/>
          <a:stretch/>
        </p:blipFill>
        <p:spPr bwMode="auto">
          <a:xfrm>
            <a:off x="0" y="1537742"/>
            <a:ext cx="9144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4" b="22314"/>
          <a:stretch/>
        </p:blipFill>
        <p:spPr bwMode="auto">
          <a:xfrm>
            <a:off x="0" y="4486200"/>
            <a:ext cx="9144000" cy="215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5341764"/>
            <a:ext cx="1656184" cy="18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524716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668716"/>
            <a:ext cx="1656184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5858606"/>
            <a:ext cx="1800200" cy="66673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552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</a:t>
            </a:r>
            <a:r>
              <a:rPr lang="ko-KR" altLang="en-US" dirty="0" err="1" smtClean="0"/>
              <a:t>리셋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6" b="2848"/>
          <a:stretch/>
        </p:blipFill>
        <p:spPr bwMode="auto">
          <a:xfrm>
            <a:off x="0" y="1628800"/>
            <a:ext cx="9144000" cy="263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1947483" y="4029075"/>
            <a:ext cx="662367" cy="495300"/>
          </a:xfrm>
          <a:custGeom>
            <a:avLst/>
            <a:gdLst>
              <a:gd name="connsiteX0" fmla="*/ 71817 w 662367"/>
              <a:gd name="connsiteY0" fmla="*/ 0 h 495300"/>
              <a:gd name="connsiteX1" fmla="*/ 52767 w 662367"/>
              <a:gd name="connsiteY1" fmla="*/ 352425 h 495300"/>
              <a:gd name="connsiteX2" fmla="*/ 662367 w 662367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367" h="495300">
                <a:moveTo>
                  <a:pt x="71817" y="0"/>
                </a:moveTo>
                <a:cubicBezTo>
                  <a:pt x="13079" y="134937"/>
                  <a:pt x="-45658" y="269875"/>
                  <a:pt x="52767" y="352425"/>
                </a:cubicBezTo>
                <a:cubicBezTo>
                  <a:pt x="151192" y="434975"/>
                  <a:pt x="406779" y="465137"/>
                  <a:pt x="662367" y="4953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03071" y="4339709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기존의 인덱스는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index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라는 이름의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칼럼으로 추가됨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9722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err="1"/>
              <a:t>리셋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7" b="3550"/>
          <a:stretch/>
        </p:blipFill>
        <p:spPr bwMode="auto">
          <a:xfrm>
            <a:off x="0" y="1628800"/>
            <a:ext cx="91440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2809503"/>
            <a:ext cx="25202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3457575"/>
            <a:ext cx="2520280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3637573"/>
            <a:ext cx="2520280" cy="612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249573"/>
            <a:ext cx="2520280" cy="187539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045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www.kaggle.com</a:t>
            </a:r>
            <a:r>
              <a:rPr lang="en-US" altLang="ko-KR" dirty="0" smtClean="0"/>
              <a:t>/c/titanic/data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572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</a:t>
            </a:r>
            <a:r>
              <a:rPr lang="ko-KR" altLang="en-US" dirty="0" err="1" smtClean="0"/>
              <a:t>리셋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(drop=True)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37" b="14597"/>
          <a:stretch/>
        </p:blipFill>
        <p:spPr bwMode="auto">
          <a:xfrm>
            <a:off x="0" y="1556792"/>
            <a:ext cx="91440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9943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err="1"/>
              <a:t>리셋</a:t>
            </a:r>
            <a:r>
              <a:rPr lang="ko-KR" altLang="en-US" dirty="0"/>
              <a:t> </a:t>
            </a:r>
            <a:r>
              <a:rPr lang="en-US" altLang="ko-KR" dirty="0"/>
              <a:t>(drop=True)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7" b="3550"/>
          <a:stretch/>
        </p:blipFill>
        <p:spPr bwMode="auto">
          <a:xfrm>
            <a:off x="0" y="1556792"/>
            <a:ext cx="91440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2714253"/>
            <a:ext cx="252028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3362325"/>
            <a:ext cx="2520280" cy="1386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3501008"/>
            <a:ext cx="2520280" cy="6480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149080"/>
            <a:ext cx="2520280" cy="21602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1270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칼럼 이름 지정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4" b="7538"/>
          <a:stretch/>
        </p:blipFill>
        <p:spPr bwMode="auto">
          <a:xfrm>
            <a:off x="0" y="1988840"/>
            <a:ext cx="91440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5" b="14601"/>
          <a:stretch/>
        </p:blipFill>
        <p:spPr bwMode="auto">
          <a:xfrm>
            <a:off x="0" y="3284984"/>
            <a:ext cx="9144000" cy="17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5520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/>
              <a:t>인덱스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단일 </a:t>
            </a:r>
            <a:r>
              <a:rPr lang="ko-KR" altLang="en-US" dirty="0"/>
              <a:t>인덱스 숫자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오류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9" b="20489"/>
          <a:stretch/>
        </p:blipFill>
        <p:spPr bwMode="auto">
          <a:xfrm>
            <a:off x="0" y="1988840"/>
            <a:ext cx="9144000" cy="200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3"/>
          <a:stretch/>
        </p:blipFill>
        <p:spPr bwMode="auto">
          <a:xfrm>
            <a:off x="0" y="4581128"/>
            <a:ext cx="9144000" cy="167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77637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슬라이싱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가능하나 사용하지 않는 것이 좋음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3" b="14702"/>
          <a:stretch/>
        </p:blipFill>
        <p:spPr bwMode="auto">
          <a:xfrm>
            <a:off x="0" y="2060848"/>
            <a:ext cx="9144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85308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ix[ ] : </a:t>
            </a:r>
            <a:r>
              <a:rPr lang="ko-KR" altLang="en-US" dirty="0" smtClean="0"/>
              <a:t>없어짐</a:t>
            </a:r>
            <a:endParaRPr lang="en-US" altLang="ko-KR" dirty="0" smtClean="0"/>
          </a:p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8" b="12092"/>
          <a:stretch/>
        </p:blipFill>
        <p:spPr bwMode="auto">
          <a:xfrm>
            <a:off x="0" y="2148061"/>
            <a:ext cx="9144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6" b="16670"/>
          <a:stretch/>
        </p:blipFill>
        <p:spPr bwMode="auto">
          <a:xfrm>
            <a:off x="0" y="4869160"/>
            <a:ext cx="91440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87817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이름으로 입력하면 오류 발생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/>
          <a:stretch/>
        </p:blipFill>
        <p:spPr bwMode="auto">
          <a:xfrm>
            <a:off x="0" y="2060848"/>
            <a:ext cx="9144000" cy="167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/>
          <a:stretch/>
        </p:blipFill>
        <p:spPr bwMode="auto">
          <a:xfrm>
            <a:off x="0" y="3837760"/>
            <a:ext cx="9144000" cy="167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09843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팬시</a:t>
            </a:r>
            <a:r>
              <a:rPr lang="ko-KR" altLang="en-US" dirty="0" smtClean="0"/>
              <a:t> 인덱싱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5" b="11075"/>
          <a:stretch/>
        </p:blipFill>
        <p:spPr bwMode="auto">
          <a:xfrm>
            <a:off x="0" y="3429000"/>
            <a:ext cx="91440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988840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 b="4802"/>
          <a:stretch/>
        </p:blipFill>
        <p:spPr bwMode="auto">
          <a:xfrm>
            <a:off x="0" y="4581128"/>
            <a:ext cx="9144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90262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슬라이싱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988840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7" b="11075"/>
          <a:stretch/>
        </p:blipFill>
        <p:spPr bwMode="auto">
          <a:xfrm>
            <a:off x="0" y="3363702"/>
            <a:ext cx="9144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8" b="4632"/>
          <a:stretch/>
        </p:blipFill>
        <p:spPr bwMode="auto">
          <a:xfrm>
            <a:off x="0" y="4653136"/>
            <a:ext cx="91440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5704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4" b="34471"/>
          <a:stretch/>
        </p:blipFill>
        <p:spPr bwMode="auto">
          <a:xfrm>
            <a:off x="0" y="3140968"/>
            <a:ext cx="91440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3142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 가입 또는 로그인</a:t>
            </a:r>
            <a:r>
              <a:rPr lang="en-US" altLang="ko-KR" dirty="0" smtClean="0"/>
              <a:t>(Sign in)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7956375" y="2132856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370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이름이 숫자인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b="12601"/>
          <a:stretch/>
        </p:blipFill>
        <p:spPr bwMode="auto">
          <a:xfrm>
            <a:off x="0" y="1988840"/>
            <a:ext cx="91440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0" b="33088"/>
          <a:stretch/>
        </p:blipFill>
        <p:spPr bwMode="auto">
          <a:xfrm>
            <a:off x="0" y="4221088"/>
            <a:ext cx="9144000" cy="7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0"/>
          <a:stretch/>
        </p:blipFill>
        <p:spPr bwMode="auto">
          <a:xfrm>
            <a:off x="0" y="4892778"/>
            <a:ext cx="9144000" cy="19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8663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/>
              <a:t>팬시</a:t>
            </a:r>
            <a:r>
              <a:rPr lang="ko-KR" altLang="en-US" dirty="0"/>
              <a:t> 인덱싱 가능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50" b="3445"/>
          <a:stretch/>
        </p:blipFill>
        <p:spPr bwMode="auto">
          <a:xfrm>
            <a:off x="0" y="3789040"/>
            <a:ext cx="91440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2" b="13448"/>
          <a:stretch/>
        </p:blipFill>
        <p:spPr bwMode="auto">
          <a:xfrm>
            <a:off x="0" y="5085184"/>
            <a:ext cx="91440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024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슬라이싱</a:t>
            </a:r>
            <a:r>
              <a:rPr lang="ko-KR" altLang="en-US" dirty="0" smtClean="0"/>
              <a:t> 가능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시작 </a:t>
            </a:r>
            <a:r>
              <a:rPr lang="en-US" altLang="ko-KR" dirty="0"/>
              <a:t>~ </a:t>
            </a:r>
            <a:r>
              <a:rPr lang="ko-KR" altLang="en-US" dirty="0"/>
              <a:t>끝</a:t>
            </a:r>
            <a:r>
              <a:rPr lang="en-US" altLang="ko-KR" dirty="0"/>
              <a:t>-1</a:t>
            </a:r>
            <a:r>
              <a:rPr lang="ko-KR" altLang="en-US" dirty="0"/>
              <a:t>이 아니라 시작 </a:t>
            </a:r>
            <a:r>
              <a:rPr lang="en-US" altLang="ko-KR" dirty="0"/>
              <a:t>~ </a:t>
            </a:r>
            <a:r>
              <a:rPr lang="ko-KR" altLang="en-US" dirty="0"/>
              <a:t>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이름이므로 </a:t>
            </a:r>
            <a:r>
              <a:rPr lang="en-US" altLang="ko-KR" dirty="0"/>
              <a:t>-1</a:t>
            </a:r>
            <a:r>
              <a:rPr lang="ko-KR" altLang="en-US" dirty="0"/>
              <a:t>을 못할 수도 있음</a:t>
            </a:r>
            <a:r>
              <a:rPr lang="en-US" altLang="ko-KR" dirty="0"/>
              <a:t>)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5" b="8362"/>
          <a:stretch/>
        </p:blipFill>
        <p:spPr bwMode="auto">
          <a:xfrm>
            <a:off x="0" y="3789040"/>
            <a:ext cx="9144000" cy="119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0" b="16161"/>
          <a:stretch/>
        </p:blipFill>
        <p:spPr bwMode="auto">
          <a:xfrm>
            <a:off x="0" y="5045918"/>
            <a:ext cx="91440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83222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3"/>
          <a:stretch/>
        </p:blipFill>
        <p:spPr bwMode="auto">
          <a:xfrm>
            <a:off x="0" y="1556792"/>
            <a:ext cx="9144000" cy="349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2276872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6644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6" b="1243"/>
          <a:stretch/>
        </p:blipFill>
        <p:spPr bwMode="auto">
          <a:xfrm>
            <a:off x="0" y="1628800"/>
            <a:ext cx="91440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1" b="4581"/>
          <a:stretch/>
        </p:blipFill>
        <p:spPr bwMode="auto">
          <a:xfrm>
            <a:off x="0" y="3645024"/>
            <a:ext cx="9144000" cy="165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7023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: &amp;</a:t>
            </a:r>
          </a:p>
          <a:p>
            <a:pPr lvl="1"/>
            <a:r>
              <a:rPr lang="en-US" altLang="ko-KR" dirty="0" smtClean="0"/>
              <a:t>OR</a:t>
            </a:r>
            <a:r>
              <a:rPr lang="ko-KR" altLang="en-US" dirty="0" smtClean="0"/>
              <a:t> 조건 </a:t>
            </a:r>
            <a:r>
              <a:rPr lang="en-US" altLang="ko-KR" dirty="0" smtClean="0"/>
              <a:t>: |</a:t>
            </a:r>
          </a:p>
          <a:p>
            <a:pPr lvl="1"/>
            <a:r>
              <a:rPr lang="en-US" altLang="ko-KR" dirty="0" smtClean="0"/>
              <a:t>NOT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: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6" b="6596"/>
          <a:stretch/>
        </p:blipFill>
        <p:spPr bwMode="auto">
          <a:xfrm>
            <a:off x="0" y="2828553"/>
            <a:ext cx="9144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3" b="18300"/>
          <a:stretch/>
        </p:blipFill>
        <p:spPr bwMode="auto">
          <a:xfrm>
            <a:off x="0" y="4568577"/>
            <a:ext cx="9144000" cy="228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31646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836712"/>
            <a:ext cx="8578850" cy="5617369"/>
          </a:xfrm>
        </p:spPr>
        <p:txBody>
          <a:bodyPr/>
          <a:lstStyle/>
          <a:p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by : </a:t>
            </a:r>
            <a:r>
              <a:rPr lang="ko-KR" altLang="en-US" dirty="0" smtClean="0"/>
              <a:t>해당 칼럼으로 정렬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ascending : </a:t>
            </a:r>
            <a:r>
              <a:rPr lang="ko-KR" altLang="en-US" dirty="0" smtClean="0"/>
              <a:t>오름차순 </a:t>
            </a:r>
            <a:r>
              <a:rPr lang="en-US" altLang="ko-KR" dirty="0" smtClean="0"/>
              <a:t>True(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내림차순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 smtClean="0"/>
              <a:t>inplace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수정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원본 유지 </a:t>
            </a:r>
            <a:r>
              <a:rPr lang="en-US" altLang="ko-KR" dirty="0" smtClean="0"/>
              <a:t>False(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1" b="18300"/>
          <a:stretch/>
        </p:blipFill>
        <p:spPr bwMode="auto">
          <a:xfrm>
            <a:off x="0" y="2636912"/>
            <a:ext cx="9144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01" b="10597"/>
          <a:stretch/>
        </p:blipFill>
        <p:spPr bwMode="auto">
          <a:xfrm>
            <a:off x="0" y="4816202"/>
            <a:ext cx="91440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10010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min(), max(), sum(), count(), mean() </a:t>
            </a:r>
            <a:r>
              <a:rPr lang="ko-KR" altLang="en-US" dirty="0" smtClean="0"/>
              <a:t>등의 </a:t>
            </a:r>
            <a:r>
              <a:rPr lang="en-US" altLang="ko-KR" dirty="0" smtClean="0"/>
              <a:t>aggregation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칼럼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특정 칼럼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9" b="18448"/>
          <a:stretch/>
        </p:blipFill>
        <p:spPr bwMode="auto">
          <a:xfrm>
            <a:off x="0" y="2484859"/>
            <a:ext cx="9144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8" b="9708"/>
          <a:stretch/>
        </p:blipFill>
        <p:spPr bwMode="auto">
          <a:xfrm>
            <a:off x="0" y="5589240"/>
            <a:ext cx="9144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43608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0" b="14335"/>
          <a:stretch/>
        </p:blipFill>
        <p:spPr bwMode="auto">
          <a:xfrm>
            <a:off x="0" y="1556792"/>
            <a:ext cx="9144000" cy="92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1" b="18537"/>
          <a:stretch/>
        </p:blipFill>
        <p:spPr bwMode="auto">
          <a:xfrm>
            <a:off x="0" y="2566020"/>
            <a:ext cx="9144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7" b="18448"/>
          <a:stretch/>
        </p:blipFill>
        <p:spPr bwMode="auto">
          <a:xfrm>
            <a:off x="0" y="4581128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00728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2" b="12819"/>
          <a:stretch/>
        </p:blipFill>
        <p:spPr bwMode="auto">
          <a:xfrm>
            <a:off x="0" y="1595437"/>
            <a:ext cx="9144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2" b="18300"/>
          <a:stretch/>
        </p:blipFill>
        <p:spPr bwMode="auto">
          <a:xfrm>
            <a:off x="0" y="4181475"/>
            <a:ext cx="9144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4932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아래로 스크롤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train.csv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771800" y="419164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59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칼럼에 여러 </a:t>
            </a:r>
            <a:r>
              <a:rPr lang="en-US" altLang="ko-KR" dirty="0" smtClean="0"/>
              <a:t>aggregation</a:t>
            </a:r>
            <a:r>
              <a:rPr lang="ko-KR" altLang="en-US" dirty="0" smtClean="0"/>
              <a:t> 함수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6" b="18300"/>
          <a:stretch/>
        </p:blipFill>
        <p:spPr bwMode="auto">
          <a:xfrm>
            <a:off x="0" y="2060848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6" b="18723"/>
          <a:stretch/>
        </p:blipFill>
        <p:spPr bwMode="auto">
          <a:xfrm>
            <a:off x="0" y="4077072"/>
            <a:ext cx="9144000" cy="217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74338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칼럼마다 다른 </a:t>
            </a:r>
            <a:r>
              <a:rPr lang="en-US" altLang="ko-KR" dirty="0" smtClean="0"/>
              <a:t>aggregation</a:t>
            </a:r>
            <a:r>
              <a:rPr lang="ko-KR" altLang="en-US" dirty="0" smtClean="0"/>
              <a:t> 함수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9" b="18300"/>
          <a:stretch/>
        </p:blipFill>
        <p:spPr bwMode="auto">
          <a:xfrm>
            <a:off x="0" y="2060848"/>
            <a:ext cx="9144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25983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결손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값이 없는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인 경우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NaN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평균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총합 등 함수 연산 시 제외됨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NaN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여부 확인 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en-US" altLang="ko-KR" dirty="0" err="1" smtClean="0">
                <a:sym typeface="Wingdings" pitchFamily="2" charset="2"/>
              </a:rPr>
              <a:t>isna</a:t>
            </a:r>
            <a:r>
              <a:rPr lang="en-US" altLang="ko-KR" dirty="0" smtClean="0">
                <a:sym typeface="Wingdings" pitchFamily="2" charset="2"/>
              </a:rPr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6597"/>
          <a:stretch/>
        </p:blipFill>
        <p:spPr bwMode="auto">
          <a:xfrm>
            <a:off x="0" y="2913459"/>
            <a:ext cx="9144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68462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ko-KR" altLang="en-US" dirty="0"/>
              <a:t>결손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err="1">
                <a:sym typeface="Wingdings" pitchFamily="2" charset="2"/>
              </a:rPr>
              <a:t>NaN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개수 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en-US" altLang="ko-KR" dirty="0" err="1" smtClean="0">
                <a:sym typeface="Wingdings" pitchFamily="2" charset="2"/>
              </a:rPr>
              <a:t>isna</a:t>
            </a:r>
            <a:r>
              <a:rPr lang="en-US" altLang="ko-KR" dirty="0" smtClean="0">
                <a:sym typeface="Wingdings" pitchFamily="2" charset="2"/>
              </a:rPr>
              <a:t>().sum()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1" b="18596"/>
          <a:stretch/>
        </p:blipFill>
        <p:spPr bwMode="auto">
          <a:xfrm>
            <a:off x="0" y="1988840"/>
            <a:ext cx="9144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80997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ko-KR" altLang="en-US" dirty="0"/>
              <a:t>결손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NaN</a:t>
            </a:r>
            <a:r>
              <a:rPr lang="ko-KR" altLang="en-US" dirty="0">
                <a:sym typeface="Wingdings" pitchFamily="2" charset="2"/>
              </a:rPr>
              <a:t>을 다른 값으로 대체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en-US" altLang="ko-KR" dirty="0" err="1">
                <a:sym typeface="Wingdings" pitchFamily="2" charset="2"/>
              </a:rPr>
              <a:t>fillna</a:t>
            </a:r>
            <a:r>
              <a:rPr lang="en-US" altLang="ko-KR" dirty="0">
                <a:sym typeface="Wingdings" pitchFamily="2" charset="2"/>
              </a:rPr>
              <a:t>()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7" b="18300"/>
          <a:stretch/>
        </p:blipFill>
        <p:spPr bwMode="auto">
          <a:xfrm>
            <a:off x="0" y="1873746"/>
            <a:ext cx="91440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3" b="18892"/>
          <a:stretch/>
        </p:blipFill>
        <p:spPr bwMode="auto">
          <a:xfrm>
            <a:off x="0" y="3962400"/>
            <a:ext cx="9144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40974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2" b="24966"/>
          <a:stretch/>
        </p:blipFill>
        <p:spPr bwMode="auto">
          <a:xfrm>
            <a:off x="0" y="1628800"/>
            <a:ext cx="9144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0" b="14596"/>
          <a:stretch/>
        </p:blipFill>
        <p:spPr bwMode="auto">
          <a:xfrm>
            <a:off x="0" y="3976686"/>
            <a:ext cx="91440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5" b="12928"/>
          <a:stretch/>
        </p:blipFill>
        <p:spPr bwMode="auto">
          <a:xfrm>
            <a:off x="0" y="2957843"/>
            <a:ext cx="9144000" cy="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29024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6" b="18300"/>
          <a:stretch/>
        </p:blipFill>
        <p:spPr bwMode="auto">
          <a:xfrm>
            <a:off x="0" y="1628800"/>
            <a:ext cx="91440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2" b="14893"/>
          <a:stretch/>
        </p:blipFill>
        <p:spPr bwMode="auto">
          <a:xfrm>
            <a:off x="0" y="3621360"/>
            <a:ext cx="9144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82649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1" b="17928"/>
          <a:stretch/>
        </p:blipFill>
        <p:spPr bwMode="auto">
          <a:xfrm>
            <a:off x="0" y="1628800"/>
            <a:ext cx="9144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7" b="2139"/>
          <a:stretch/>
        </p:blipFill>
        <p:spPr bwMode="auto">
          <a:xfrm>
            <a:off x="0" y="2852936"/>
            <a:ext cx="9144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49605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자료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넘파이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numpy.org</a:t>
            </a:r>
            <a:endParaRPr lang="en-US" altLang="ko-KR" dirty="0" smtClean="0"/>
          </a:p>
          <a:p>
            <a:r>
              <a:rPr lang="ko-KR" altLang="en-US" dirty="0" err="1" smtClean="0"/>
              <a:t>판다스</a:t>
            </a:r>
            <a:r>
              <a:rPr lang="en-US" altLang="ko-KR" dirty="0" smtClean="0"/>
              <a:t>(</a:t>
            </a:r>
            <a:r>
              <a:rPr lang="en-US" altLang="ko-KR" dirty="0"/>
              <a:t>Pandas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pandas.pydata.org</a:t>
            </a:r>
            <a:endParaRPr lang="en-US" altLang="ko-KR" dirty="0" smtClean="0"/>
          </a:p>
          <a:p>
            <a:r>
              <a:rPr lang="ko-KR" altLang="en-US" dirty="0" err="1" smtClean="0"/>
              <a:t>맷플롯립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matplotlib.org</a:t>
            </a:r>
            <a:endParaRPr lang="en-US" altLang="ko-KR" dirty="0" smtClean="0"/>
          </a:p>
          <a:p>
            <a:r>
              <a:rPr lang="ko-KR" altLang="en-US" dirty="0" smtClean="0"/>
              <a:t>시본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)	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seaborn.pydata.org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46398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046600"/>
            <a:ext cx="477053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사이킷런으로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 시작하는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</a:b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머신러닝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02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33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 understand and agree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6012160" y="5445224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16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라이브러리 중 가장 많이 사용됨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 err="1" smtClean="0"/>
              <a:t>파이썬스러운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알고리즘과 편리한 </a:t>
            </a:r>
            <a:r>
              <a:rPr lang="ko-KR" altLang="en-US" dirty="0" err="1" smtClean="0"/>
              <a:t>프레임워크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오랜 기간 실전에서 검증됨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74391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 품종 분류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붓꽃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꽃잎의 길이와 너비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꽃받침의 길이와 너비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붓꽃 </a:t>
            </a:r>
            <a:r>
              <a:rPr lang="ko-KR" altLang="en-US" dirty="0" smtClean="0"/>
              <a:t>품종</a:t>
            </a:r>
            <a:endParaRPr lang="en-US" altLang="ko-KR" dirty="0" smtClean="0"/>
          </a:p>
          <a:p>
            <a:r>
              <a:rPr lang="ko-KR" altLang="en-US" dirty="0" smtClean="0"/>
              <a:t>데이터 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sklearn.datasets</a:t>
            </a: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load_iris</a:t>
            </a:r>
            <a:endParaRPr lang="en-US" altLang="ko-KR" sz="2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의사결정트리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sklearn.tree</a:t>
            </a: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DecisionTreeClassifier</a:t>
            </a:r>
            <a:endParaRPr lang="en-US" altLang="ko-KR" sz="2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ko-KR" altLang="en-US" dirty="0" smtClean="0"/>
              <a:t>데이터 세트 분리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sklearn.model_selection</a:t>
            </a:r>
            <a:r>
              <a:rPr lang="en-US" altLang="ko-KR" sz="2000" b="1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ko-KR" sz="2000" b="1" dirty="0" err="1" smtClean="0">
                <a:latin typeface="Courier New" pitchFamily="49" charset="0"/>
                <a:cs typeface="Courier New" pitchFamily="49" charset="0"/>
              </a:rPr>
              <a:t>train_test_split</a:t>
            </a:r>
            <a:endParaRPr lang="ko-KR" alt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3228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붓꽃 품종 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68" b="48325"/>
          <a:stretch/>
        </p:blipFill>
        <p:spPr bwMode="auto">
          <a:xfrm>
            <a:off x="0" y="976672"/>
            <a:ext cx="9144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776340" y="1905000"/>
            <a:ext cx="671460" cy="1704975"/>
          </a:xfrm>
          <a:custGeom>
            <a:avLst/>
            <a:gdLst>
              <a:gd name="connsiteX0" fmla="*/ 671460 w 671460"/>
              <a:gd name="connsiteY0" fmla="*/ 0 h 1704975"/>
              <a:gd name="connsiteX1" fmla="*/ 33285 w 671460"/>
              <a:gd name="connsiteY1" fmla="*/ 704850 h 1704975"/>
              <a:gd name="connsiteX2" fmla="*/ 147585 w 671460"/>
              <a:gd name="connsiteY2" fmla="*/ 1704975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460" h="1704975">
                <a:moveTo>
                  <a:pt x="671460" y="0"/>
                </a:moveTo>
                <a:cubicBezTo>
                  <a:pt x="396028" y="210344"/>
                  <a:pt x="120597" y="420688"/>
                  <a:pt x="33285" y="704850"/>
                </a:cubicBezTo>
                <a:cubicBezTo>
                  <a:pt x="-54027" y="989012"/>
                  <a:pt x="46779" y="1346993"/>
                  <a:pt x="147585" y="1704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6926" y="3609975"/>
            <a:ext cx="654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딕셔너리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data, target,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target_names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feature_names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...)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0" b="20673"/>
          <a:stretch/>
        </p:blipFill>
        <p:spPr bwMode="auto">
          <a:xfrm>
            <a:off x="0" y="4552950"/>
            <a:ext cx="91440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47664" y="4552950"/>
            <a:ext cx="5184576" cy="79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5346375"/>
            <a:ext cx="5184576" cy="1708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5179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품종 분류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학습용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테스트용 데이터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02" b="13911"/>
          <a:stretch/>
        </p:blipFill>
        <p:spPr bwMode="auto">
          <a:xfrm>
            <a:off x="0" y="1628800"/>
            <a:ext cx="91440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5905500" y="1952625"/>
            <a:ext cx="723900" cy="342900"/>
          </a:xfrm>
          <a:custGeom>
            <a:avLst/>
            <a:gdLst>
              <a:gd name="connsiteX0" fmla="*/ 723900 w 723900"/>
              <a:gd name="connsiteY0" fmla="*/ 0 h 342900"/>
              <a:gd name="connsiteX1" fmla="*/ 0 w 723900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3900" h="342900">
                <a:moveTo>
                  <a:pt x="723900" y="0"/>
                </a:moveTo>
                <a:lnTo>
                  <a:pt x="0" y="34290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04529" y="2295525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중 테스트 데이터 세트의 비율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7515225" y="1943100"/>
            <a:ext cx="114300" cy="457200"/>
          </a:xfrm>
          <a:custGeom>
            <a:avLst/>
            <a:gdLst>
              <a:gd name="connsiteX0" fmla="*/ 114300 w 114300"/>
              <a:gd name="connsiteY0" fmla="*/ 0 h 457200"/>
              <a:gd name="connsiteX1" fmla="*/ 0 w 1143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57200">
                <a:moveTo>
                  <a:pt x="114300" y="0"/>
                </a:moveTo>
                <a:lnTo>
                  <a:pt x="0" y="45720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58021" y="24003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랜덤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seed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031" y="2972336"/>
            <a:ext cx="4160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Courier New" pitchFamily="49" charset="0"/>
                <a:ea typeface="나눔고딕" pitchFamily="50" charset="-127"/>
                <a:cs typeface="Courier New" pitchFamily="49" charset="0"/>
              </a:rPr>
              <a:t>X_train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학습용 피처 데이터 세트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err="1" smtClean="0">
                <a:latin typeface="Courier New" pitchFamily="49" charset="0"/>
                <a:ea typeface="나눔고딕" pitchFamily="50" charset="-127"/>
                <a:cs typeface="Courier New" pitchFamily="49" charset="0"/>
              </a:rPr>
              <a:t>X_test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테스트용 피처 데이터 세트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err="1" smtClean="0">
                <a:latin typeface="Courier New" pitchFamily="49" charset="0"/>
                <a:ea typeface="나눔고딕" pitchFamily="50" charset="-127"/>
                <a:cs typeface="Courier New" pitchFamily="49" charset="0"/>
              </a:rPr>
              <a:t>y_train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학습용 레이블 데이터 세트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err="1" smtClean="0">
                <a:latin typeface="Courier New" pitchFamily="49" charset="0"/>
                <a:ea typeface="나눔고딕" pitchFamily="50" charset="-127"/>
                <a:cs typeface="Courier New" pitchFamily="49" charset="0"/>
              </a:rPr>
              <a:t>y_test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테스트용 레이블 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56832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품종 분류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예측 성능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</a:t>
            </a:r>
            <a:r>
              <a:rPr lang="ko-KR" altLang="en-US" dirty="0"/>
              <a:t>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5" b="10831"/>
          <a:stretch/>
        </p:blipFill>
        <p:spPr bwMode="auto">
          <a:xfrm>
            <a:off x="0" y="1628800"/>
            <a:ext cx="91440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자유형 7"/>
          <p:cNvSpPr/>
          <p:nvPr/>
        </p:nvSpPr>
        <p:spPr>
          <a:xfrm>
            <a:off x="3981450" y="1409700"/>
            <a:ext cx="485775" cy="352425"/>
          </a:xfrm>
          <a:custGeom>
            <a:avLst/>
            <a:gdLst>
              <a:gd name="connsiteX0" fmla="*/ 0 w 485775"/>
              <a:gd name="connsiteY0" fmla="*/ 352425 h 352425"/>
              <a:gd name="connsiteX1" fmla="*/ 485775 w 485775"/>
              <a:gd name="connsiteY1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75" h="352425">
                <a:moveTo>
                  <a:pt x="0" y="352425"/>
                </a:moveTo>
                <a:lnTo>
                  <a:pt x="485775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24337" y="106964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랜덤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seed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381375" y="1857375"/>
            <a:ext cx="2200275" cy="125298"/>
          </a:xfrm>
          <a:custGeom>
            <a:avLst/>
            <a:gdLst>
              <a:gd name="connsiteX0" fmla="*/ 0 w 2200275"/>
              <a:gd name="connsiteY0" fmla="*/ 114300 h 125298"/>
              <a:gd name="connsiteX1" fmla="*/ 1533525 w 2200275"/>
              <a:gd name="connsiteY1" fmla="*/ 114300 h 125298"/>
              <a:gd name="connsiteX2" fmla="*/ 2200275 w 2200275"/>
              <a:gd name="connsiteY2" fmla="*/ 0 h 12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0275" h="125298">
                <a:moveTo>
                  <a:pt x="0" y="114300"/>
                </a:moveTo>
                <a:cubicBezTo>
                  <a:pt x="583406" y="123825"/>
                  <a:pt x="1166813" y="133350"/>
                  <a:pt x="1533525" y="114300"/>
                </a:cubicBezTo>
                <a:cubicBezTo>
                  <a:pt x="1900238" y="95250"/>
                  <a:pt x="2050256" y="47625"/>
                  <a:pt x="220027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81650" y="161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457575" y="2152650"/>
            <a:ext cx="2581275" cy="190500"/>
          </a:xfrm>
          <a:custGeom>
            <a:avLst/>
            <a:gdLst>
              <a:gd name="connsiteX0" fmla="*/ 0 w 2581275"/>
              <a:gd name="connsiteY0" fmla="*/ 0 h 190500"/>
              <a:gd name="connsiteX1" fmla="*/ 1266825 w 2581275"/>
              <a:gd name="connsiteY1" fmla="*/ 76200 h 190500"/>
              <a:gd name="connsiteX2" fmla="*/ 2581275 w 2581275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275" h="190500">
                <a:moveTo>
                  <a:pt x="0" y="0"/>
                </a:moveTo>
                <a:lnTo>
                  <a:pt x="1266825" y="76200"/>
                </a:lnTo>
                <a:cubicBezTo>
                  <a:pt x="1697037" y="107950"/>
                  <a:pt x="2139156" y="149225"/>
                  <a:pt x="2581275" y="1905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81700" y="21526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84" b="13691"/>
          <a:stretch/>
        </p:blipFill>
        <p:spPr bwMode="auto">
          <a:xfrm>
            <a:off x="0" y="4077072"/>
            <a:ext cx="9144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자유형 14"/>
          <p:cNvSpPr/>
          <p:nvPr/>
        </p:nvSpPr>
        <p:spPr>
          <a:xfrm>
            <a:off x="2952750" y="4486275"/>
            <a:ext cx="142875" cy="628650"/>
          </a:xfrm>
          <a:custGeom>
            <a:avLst/>
            <a:gdLst>
              <a:gd name="connsiteX0" fmla="*/ 142875 w 142875"/>
              <a:gd name="connsiteY0" fmla="*/ 0 h 628650"/>
              <a:gd name="connsiteX1" fmla="*/ 0 w 142875"/>
              <a:gd name="connsiteY1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875" h="628650">
                <a:moveTo>
                  <a:pt x="142875" y="0"/>
                </a:moveTo>
                <a:lnTo>
                  <a:pt x="0" y="6286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48518" y="511492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정답 레이블 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3533775" y="4514850"/>
            <a:ext cx="428625" cy="533400"/>
          </a:xfrm>
          <a:custGeom>
            <a:avLst/>
            <a:gdLst>
              <a:gd name="connsiteX0" fmla="*/ 0 w 428625"/>
              <a:gd name="connsiteY0" fmla="*/ 0 h 533400"/>
              <a:gd name="connsiteX1" fmla="*/ 428625 w 428625"/>
              <a:gd name="connsiteY1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" h="533400">
                <a:moveTo>
                  <a:pt x="0" y="0"/>
                </a:moveTo>
                <a:lnTo>
                  <a:pt x="428625" y="53340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35435" y="504825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예측 레이블 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2" b="13856"/>
          <a:stretch/>
        </p:blipFill>
        <p:spPr bwMode="auto">
          <a:xfrm>
            <a:off x="0" y="5813941"/>
            <a:ext cx="9144000" cy="104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195209" y="5813941"/>
            <a:ext cx="584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중 일치하는 것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28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28/30=0.933333333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431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사이킷런의</a:t>
            </a:r>
            <a:r>
              <a:rPr lang="ko-KR" altLang="en-US" dirty="0"/>
              <a:t> 주요 모듈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예제 데이터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sklearn.datasets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err="1" smtClean="0"/>
              <a:t>사이킷런에</a:t>
            </a:r>
            <a:r>
              <a:rPr lang="ko-KR" altLang="en-US" dirty="0" smtClean="0"/>
              <a:t> 내장되어 예제로 제공하는 데이터 세트</a:t>
            </a:r>
            <a:endParaRPr lang="en-US" altLang="ko-KR" dirty="0" smtClean="0"/>
          </a:p>
          <a:p>
            <a:r>
              <a:rPr lang="ko-KR" altLang="en-US" dirty="0" smtClean="0"/>
              <a:t>피처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sklearn.preprocessing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전처리에</a:t>
            </a:r>
            <a:r>
              <a:rPr lang="ko-KR" altLang="en-US" dirty="0" smtClean="0"/>
              <a:t> 필요한 다양한 가공 기능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문자열을 </a:t>
            </a:r>
            <a:r>
              <a:rPr lang="ko-KR" altLang="en-US" dirty="0" err="1" smtClean="0"/>
              <a:t>수자형</a:t>
            </a:r>
            <a:r>
              <a:rPr lang="ko-KR" altLang="en-US" dirty="0" smtClean="0"/>
              <a:t> 코드 값으로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스케일링 등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sklearn.feature_selection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알고리즘에 큰 영향을 미치는 피처를 우선순위대로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 작업을 수행하는 다양한 기능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sklearn.feature_extraction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텍스트 데이터나 이미지 데이터의 벡터화된 피처 추출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30182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사이킷런의</a:t>
            </a:r>
            <a:r>
              <a:rPr lang="ko-KR" altLang="en-US" dirty="0" smtClean="0"/>
              <a:t> 주요 모듈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피처 처리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차원 축소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sklearn.decomposition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차원 축소와 관련된 알고리즘을 지원하는 모듈</a:t>
            </a:r>
            <a:endParaRPr lang="en-US" altLang="ko-KR" dirty="0" smtClean="0"/>
          </a:p>
          <a:p>
            <a:r>
              <a:rPr lang="ko-KR" altLang="en-US" dirty="0" smtClean="0"/>
              <a:t>데이터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 및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sklearn.model_selection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교차 검증을 위한 학습용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테스트용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추출 등의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sklearn.metrics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다양한 성능 측정 방법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264219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사이킷런의</a:t>
            </a:r>
            <a:r>
              <a:rPr lang="ko-KR" altLang="en-US" dirty="0" smtClean="0"/>
              <a:t> 주요 모듈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sklearn.ensemble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앙상블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sklearn.linear_model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회귀 관련 알고리즘 등 지원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sklearn.naive_bayes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나이브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베이즈</a:t>
            </a:r>
            <a:r>
              <a:rPr lang="ko-KR" altLang="en-US" dirty="0" smtClean="0"/>
              <a:t>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sklearn.neighbors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sklearn.svm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 머신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sklearn.tree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의사 결정 트리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sklearn.cluster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클러스터링</a:t>
            </a:r>
            <a:r>
              <a:rPr lang="ko-KR" altLang="en-US" dirty="0" smtClean="0"/>
              <a:t> 알고리즘 제공</a:t>
            </a:r>
            <a:endParaRPr lang="en-US" altLang="ko-KR" dirty="0" smtClean="0"/>
          </a:p>
          <a:p>
            <a:r>
              <a:rPr lang="ko-KR" altLang="en-US" dirty="0" smtClean="0"/>
              <a:t>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sklearn.pipeline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피처 처리 등의 변환과 머신 러닝 알고리즘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등을 함께 묶어서 실행할 수 있는 유틸리티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35363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내장된 예제 데이터 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회귀 용도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datasets.load_boston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미국 보스턴 집 값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datasets.load_diabetes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당뇨 데이터 세트</a:t>
            </a:r>
            <a:endParaRPr lang="en-US" altLang="ko-KR" dirty="0" smtClean="0"/>
          </a:p>
          <a:p>
            <a:r>
              <a:rPr lang="ko-KR" altLang="en-US" dirty="0" smtClean="0"/>
              <a:t>분류 용도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datasets.load_breast_cancer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위스콘신 유방암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datasets.load_digits</a:t>
            </a:r>
            <a:r>
              <a:rPr lang="en-US" altLang="ko-KR" dirty="0" smtClean="0"/>
              <a:t>(): 0~9</a:t>
            </a:r>
            <a:r>
              <a:rPr lang="ko-KR" altLang="en-US" dirty="0" smtClean="0"/>
              <a:t> 숫자 이미지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datasets.load_iris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붓꽃 데이터 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794435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다운로드 예제 데이터 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인터넷에서 내려 받아 </a:t>
            </a:r>
            <a:r>
              <a:rPr lang="en-US" altLang="ko-KR" dirty="0" err="1" smtClean="0"/>
              <a:t>scikit_learn_data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fetch_covtype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토지 조사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fetch_20newsgroups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뉴스 그룹 텍스트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fetch_olivetti_faces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fetch_lfw_people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fetch_lfw_pairs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fetch_rcv1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로이터 뉴스 말뭉치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fetch_mldata</a:t>
            </a:r>
            <a:r>
              <a:rPr lang="en-US" altLang="ko-KR" dirty="0" smtClean="0"/>
              <a:t>(): ML </a:t>
            </a:r>
            <a:r>
              <a:rPr lang="ko-KR" altLang="en-US" dirty="0" smtClean="0"/>
              <a:t>웹사이트에서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74005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아래로 스크롤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다운로드 아이콘 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20855" y="4049241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 데이터 </a:t>
            </a:r>
            <a:r>
              <a:rPr lang="ko-KR" altLang="en-US" dirty="0" err="1" smtClean="0"/>
              <a:t>생성기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분류와 </a:t>
            </a:r>
            <a:r>
              <a:rPr lang="ko-KR" altLang="en-US" dirty="0" err="1" smtClean="0"/>
              <a:t>클러스터링을</a:t>
            </a:r>
            <a:r>
              <a:rPr lang="ko-KR" altLang="en-US" dirty="0" smtClean="0"/>
              <a:t> 위한 표본 데이터 </a:t>
            </a:r>
            <a:r>
              <a:rPr lang="ko-KR" altLang="en-US" dirty="0" err="1" smtClean="0"/>
              <a:t>생성기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datasets.make_classifications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ko-KR" altLang="en-US" dirty="0" smtClean="0"/>
              <a:t>분류를 위한 데이터 세트를 무작위로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datasets.make_blobs</a:t>
            </a:r>
            <a:r>
              <a:rPr lang="en-US" altLang="ko-KR" dirty="0" smtClean="0"/>
              <a:t>():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클러스터링을</a:t>
            </a:r>
            <a:r>
              <a:rPr lang="ko-KR" altLang="en-US" dirty="0" smtClean="0"/>
              <a:t> 위한 데이터 세트를 무작위로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242243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데이터 구성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형태로 저장됨</a:t>
            </a:r>
            <a:endParaRPr lang="en-US" altLang="ko-KR" dirty="0" smtClean="0"/>
          </a:p>
          <a:p>
            <a:r>
              <a:rPr lang="ko-KR" altLang="en-US" dirty="0" smtClean="0"/>
              <a:t>키</a:t>
            </a:r>
            <a:r>
              <a:rPr lang="en-US" altLang="ko-KR" dirty="0" smtClean="0"/>
              <a:t>(Key):</a:t>
            </a:r>
          </a:p>
          <a:p>
            <a:pPr lvl="1"/>
            <a:r>
              <a:rPr lang="en-US" altLang="ko-KR" dirty="0" smtClean="0"/>
              <a:t>data: </a:t>
            </a:r>
            <a:r>
              <a:rPr lang="ko-KR" altLang="en-US" dirty="0" smtClean="0"/>
              <a:t>피처의 데이터 세트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target: </a:t>
            </a:r>
            <a:r>
              <a:rPr lang="ko-KR" altLang="en-US" dirty="0" smtClean="0"/>
              <a:t>분류는 레이블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회귀는 숫자 결과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target_names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레이블 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feature_names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피처 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DESCR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세트 및 각 피처에 대한 설명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4772025" y="1800225"/>
            <a:ext cx="1304925" cy="504825"/>
          </a:xfrm>
          <a:custGeom>
            <a:avLst/>
            <a:gdLst>
              <a:gd name="connsiteX0" fmla="*/ 0 w 1304925"/>
              <a:gd name="connsiteY0" fmla="*/ 504825 h 504825"/>
              <a:gd name="connsiteX1" fmla="*/ 923925 w 1304925"/>
              <a:gd name="connsiteY1" fmla="*/ 390525 h 504825"/>
              <a:gd name="connsiteX2" fmla="*/ 1304925 w 1304925"/>
              <a:gd name="connsiteY2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504825">
                <a:moveTo>
                  <a:pt x="0" y="504825"/>
                </a:moveTo>
                <a:cubicBezTo>
                  <a:pt x="353219" y="489743"/>
                  <a:pt x="706438" y="474662"/>
                  <a:pt x="923925" y="390525"/>
                </a:cubicBezTo>
                <a:cubicBezTo>
                  <a:pt x="1141413" y="306387"/>
                  <a:pt x="1223169" y="153193"/>
                  <a:pt x="130492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257925" y="1819275"/>
            <a:ext cx="1600579" cy="933450"/>
          </a:xfrm>
          <a:custGeom>
            <a:avLst/>
            <a:gdLst>
              <a:gd name="connsiteX0" fmla="*/ 1381125 w 1600579"/>
              <a:gd name="connsiteY0" fmla="*/ 933450 h 933450"/>
              <a:gd name="connsiteX1" fmla="*/ 1409700 w 1600579"/>
              <a:gd name="connsiteY1" fmla="*/ 885825 h 933450"/>
              <a:gd name="connsiteX2" fmla="*/ 1552575 w 1600579"/>
              <a:gd name="connsiteY2" fmla="*/ 657225 h 933450"/>
              <a:gd name="connsiteX3" fmla="*/ 476250 w 1600579"/>
              <a:gd name="connsiteY3" fmla="*/ 390525 h 933450"/>
              <a:gd name="connsiteX4" fmla="*/ 0 w 1600579"/>
              <a:gd name="connsiteY4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579" h="933450">
                <a:moveTo>
                  <a:pt x="1381125" y="933450"/>
                </a:moveTo>
                <a:cubicBezTo>
                  <a:pt x="1381125" y="932656"/>
                  <a:pt x="1381125" y="931863"/>
                  <a:pt x="1409700" y="885825"/>
                </a:cubicBezTo>
                <a:cubicBezTo>
                  <a:pt x="1438275" y="839787"/>
                  <a:pt x="1708150" y="739775"/>
                  <a:pt x="1552575" y="657225"/>
                </a:cubicBezTo>
                <a:cubicBezTo>
                  <a:pt x="1397000" y="574675"/>
                  <a:pt x="735012" y="500062"/>
                  <a:pt x="476250" y="390525"/>
                </a:cubicBezTo>
                <a:cubicBezTo>
                  <a:pt x="217487" y="280987"/>
                  <a:pt x="108743" y="14049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1412776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ndarray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5038725" y="3162300"/>
            <a:ext cx="1076325" cy="66675"/>
          </a:xfrm>
          <a:custGeom>
            <a:avLst/>
            <a:gdLst>
              <a:gd name="connsiteX0" fmla="*/ 0 w 1076325"/>
              <a:gd name="connsiteY0" fmla="*/ 0 h 66675"/>
              <a:gd name="connsiteX1" fmla="*/ 1076325 w 1076325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66675">
                <a:moveTo>
                  <a:pt x="0" y="0"/>
                </a:moveTo>
                <a:lnTo>
                  <a:pt x="1076325" y="6667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886325" y="3362325"/>
            <a:ext cx="1200150" cy="238125"/>
          </a:xfrm>
          <a:custGeom>
            <a:avLst/>
            <a:gdLst>
              <a:gd name="connsiteX0" fmla="*/ 0 w 1200150"/>
              <a:gd name="connsiteY0" fmla="*/ 238125 h 238125"/>
              <a:gd name="connsiteX1" fmla="*/ 1200150 w 1200150"/>
              <a:gd name="connsiteY1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238125">
                <a:moveTo>
                  <a:pt x="0" y="238125"/>
                </a:moveTo>
                <a:lnTo>
                  <a:pt x="120015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050" y="308435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ndarray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list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7334250" y="4078747"/>
            <a:ext cx="476250" cy="417053"/>
          </a:xfrm>
          <a:custGeom>
            <a:avLst/>
            <a:gdLst>
              <a:gd name="connsiteX0" fmla="*/ 0 w 476250"/>
              <a:gd name="connsiteY0" fmla="*/ 7478 h 417053"/>
              <a:gd name="connsiteX1" fmla="*/ 371475 w 476250"/>
              <a:gd name="connsiteY1" fmla="*/ 55103 h 417053"/>
              <a:gd name="connsiteX2" fmla="*/ 476250 w 476250"/>
              <a:gd name="connsiteY2" fmla="*/ 417053 h 41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417053">
                <a:moveTo>
                  <a:pt x="0" y="7478"/>
                </a:moveTo>
                <a:cubicBezTo>
                  <a:pt x="146050" y="-2841"/>
                  <a:pt x="292100" y="-13159"/>
                  <a:pt x="371475" y="55103"/>
                </a:cubicBezTo>
                <a:cubicBezTo>
                  <a:pt x="450850" y="123365"/>
                  <a:pt x="463550" y="270209"/>
                  <a:pt x="476250" y="417053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10399" y="4495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스트링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6" b="13937"/>
          <a:stretch/>
        </p:blipFill>
        <p:spPr bwMode="auto">
          <a:xfrm>
            <a:off x="0" y="4920243"/>
            <a:ext cx="9144000" cy="120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5806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 t="58953" r="28373" b="18639"/>
          <a:stretch/>
        </p:blipFill>
        <p:spPr bwMode="auto">
          <a:xfrm>
            <a:off x="621040" y="1484784"/>
            <a:ext cx="560989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77024" y="1136060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feature_names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1040" y="1484784"/>
            <a:ext cx="5609895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1040" y="1700808"/>
            <a:ext cx="5609895" cy="20882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36512" y="1700808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endParaRPr lang="ko-KR" altLang="en-US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2200" y="113606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target_names</a:t>
            </a:r>
            <a:endParaRPr lang="ko-KR" altLang="en-US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72200" y="1417655"/>
            <a:ext cx="2479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setosa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versicolor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virginica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9052" y="1484784"/>
            <a:ext cx="2484000" cy="2160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2200" y="1651613"/>
            <a:ext cx="285656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13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72200" y="2564904"/>
            <a:ext cx="314510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13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9052" y="1706166"/>
            <a:ext cx="465196" cy="208287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04248" y="2852936"/>
            <a:ext cx="847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84103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Selection </a:t>
            </a:r>
            <a:r>
              <a:rPr lang="ko-KR" altLang="en-US" dirty="0" smtClean="0"/>
              <a:t>모듈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데이터 세트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교차 검증 분할 및 평가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튜닝을 위한 다양한 함수와 클래스 제공</a:t>
            </a:r>
            <a:endParaRPr lang="en-US" altLang="ko-KR" dirty="0" smtClean="0"/>
          </a:p>
          <a:p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테스터 데이터 세트 분리 </a:t>
            </a:r>
            <a:r>
              <a:rPr lang="en-US" altLang="ko-KR" dirty="0" err="1" smtClean="0"/>
              <a:t>train_test_split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파라미터들</a:t>
            </a:r>
            <a:r>
              <a:rPr lang="en-US" altLang="ko-KR" dirty="0" smtClean="0"/>
              <a:t>:</a:t>
            </a:r>
          </a:p>
          <a:p>
            <a:pPr lvl="2"/>
            <a:r>
              <a:rPr lang="en-US" altLang="ko-KR" dirty="0" err="1" smtClean="0"/>
              <a:t>test_size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전체에서 테스트 데이터 세트의 비율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0.25)</a:t>
            </a:r>
          </a:p>
          <a:p>
            <a:pPr lvl="2"/>
            <a:r>
              <a:rPr lang="en-US" altLang="ko-KR" dirty="0" err="1" smtClean="0"/>
              <a:t>train_size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전체에서 학습용 데이터 세트의 비율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일반적으로 </a:t>
            </a:r>
            <a:r>
              <a:rPr lang="en-US" altLang="ko-KR" dirty="0" err="1" smtClean="0"/>
              <a:t>train_size</a:t>
            </a:r>
            <a:r>
              <a:rPr lang="ko-KR" altLang="en-US" dirty="0" smtClean="0"/>
              <a:t>보다는 </a:t>
            </a:r>
            <a:r>
              <a:rPr lang="en-US" altLang="ko-KR" dirty="0" err="1" smtClean="0"/>
              <a:t>test_size</a:t>
            </a:r>
            <a:r>
              <a:rPr lang="ko-KR" altLang="en-US" dirty="0" smtClean="0"/>
              <a:t>를 지정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shuffle: </a:t>
            </a:r>
            <a:r>
              <a:rPr lang="ko-KR" altLang="en-US" dirty="0" smtClean="0"/>
              <a:t>데이터를 분리하기 전에 데이터를 미리 섞을지 결정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True)</a:t>
            </a:r>
          </a:p>
          <a:p>
            <a:pPr lvl="2"/>
            <a:r>
              <a:rPr lang="en-US" altLang="ko-KR" dirty="0" err="1" smtClean="0"/>
              <a:t>random_state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랜덤 </a:t>
            </a:r>
            <a:r>
              <a:rPr lang="en-US" altLang="ko-KR" dirty="0" smtClean="0"/>
              <a:t>seed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생략하면 무작위로 데이터 분리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일정한 값으로 지정하면 매번 같은 데이터 세트로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반환 값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sz="2000" dirty="0" smtClean="0"/>
              <a:t>학습용 피처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테스트용 피처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학습용 레이블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테스트용 레이블 데이터 세트 순서의 </a:t>
            </a:r>
            <a:r>
              <a:rPr lang="ko-KR" altLang="en-US" sz="2000" dirty="0" err="1" smtClean="0"/>
              <a:t>튜플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98893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Selection </a:t>
            </a:r>
            <a:r>
              <a:rPr lang="ko-KR" altLang="en-US" dirty="0" smtClean="0"/>
              <a:t>모듈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1" b="10612"/>
          <a:stretch/>
        </p:blipFill>
        <p:spPr bwMode="auto">
          <a:xfrm>
            <a:off x="0" y="1052736"/>
            <a:ext cx="9144000" cy="245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55609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과적합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되지 않도록 다양한 학습과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평가 수행</a:t>
            </a:r>
            <a:endParaRPr lang="en-US" altLang="ko-KR" dirty="0" smtClean="0"/>
          </a:p>
          <a:p>
            <a:r>
              <a:rPr lang="ko-KR" altLang="en-US" dirty="0" smtClean="0"/>
              <a:t>데이터의 편중을 막기 위해 여러 세트로 구성된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 데이터 세트와 검증 데이터 세트로 학습과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평가 수행</a:t>
            </a:r>
            <a:endParaRPr lang="en-US" altLang="ko-KR" dirty="0" smtClean="0"/>
          </a:p>
          <a:p>
            <a:r>
              <a:rPr lang="ko-KR" altLang="en-US" dirty="0" smtClean="0"/>
              <a:t>데이터 세트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학습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검증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테스트 데이터 세트로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67977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교차 검증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</a:t>
            </a:r>
            <a:r>
              <a:rPr lang="ko-KR" altLang="en-US" dirty="0" smtClean="0"/>
              <a:t>개의 데이터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세트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K=5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76</a:t>
            </a:fld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51535"/>
              </p:ext>
            </p:extLst>
          </p:nvPr>
        </p:nvGraphicFramePr>
        <p:xfrm>
          <a:off x="2339750" y="2883540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28958"/>
              </p:ext>
            </p:extLst>
          </p:nvPr>
        </p:nvGraphicFramePr>
        <p:xfrm>
          <a:off x="2339750" y="3387596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0173"/>
              </p:ext>
            </p:extLst>
          </p:nvPr>
        </p:nvGraphicFramePr>
        <p:xfrm>
          <a:off x="2339750" y="3891652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52"/>
              </p:ext>
            </p:extLst>
          </p:nvPr>
        </p:nvGraphicFramePr>
        <p:xfrm>
          <a:off x="2339750" y="4395708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84817"/>
              </p:ext>
            </p:extLst>
          </p:nvPr>
        </p:nvGraphicFramePr>
        <p:xfrm>
          <a:off x="2339750" y="4899764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909" y="251420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288504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첫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40498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두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3893160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4363933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네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4895795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다섯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804248" y="306971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288" y="288504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804248" y="358965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4288" y="340498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04248" y="407631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389165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804248" y="457566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4288" y="439100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804248" y="508593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4288" y="490127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7524328" y="5301208"/>
            <a:ext cx="484632" cy="36004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25258" y="5661248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교차 검증 최종 평가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1~5)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12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교차 검증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77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2" b="3380"/>
          <a:stretch/>
        </p:blipFill>
        <p:spPr bwMode="auto">
          <a:xfrm>
            <a:off x="0" y="-1"/>
            <a:ext cx="8929106" cy="685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475656" y="4355579"/>
            <a:ext cx="49685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75656" y="4571602"/>
            <a:ext cx="4968552" cy="2975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475656" y="4869160"/>
            <a:ext cx="4968552" cy="14877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75656" y="5017938"/>
            <a:ext cx="4968552" cy="2832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475656" y="5301207"/>
            <a:ext cx="4968552" cy="180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75656" y="5481206"/>
            <a:ext cx="4968552" cy="288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75656" y="5769206"/>
            <a:ext cx="4968552" cy="1440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75656" y="5913206"/>
            <a:ext cx="4968552" cy="32410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75656" y="6237312"/>
            <a:ext cx="4968552" cy="14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5656" y="6381311"/>
            <a:ext cx="4968552" cy="2887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475656" y="6670105"/>
            <a:ext cx="4968552" cy="18484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657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Stratified</a:t>
            </a:r>
            <a:r>
              <a:rPr lang="ko-KR" altLang="en-US" dirty="0" smtClean="0"/>
              <a:t> </a:t>
            </a:r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불균형한 레이블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레이블이 특이하게 많거나 적어서 분포가 치우침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레이블 분포대로 각 </a:t>
            </a:r>
            <a:r>
              <a:rPr lang="ko-KR" altLang="en-US" dirty="0" err="1" smtClean="0"/>
              <a:t>폴드의</a:t>
            </a:r>
            <a:r>
              <a:rPr lang="ko-KR" altLang="en-US" dirty="0" smtClean="0"/>
              <a:t> 레이블 분포 유지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78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6" b="12971"/>
          <a:stretch/>
        </p:blipFill>
        <p:spPr bwMode="auto">
          <a:xfrm>
            <a:off x="0" y="2996952"/>
            <a:ext cx="9144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067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3" b="12971"/>
          <a:stretch/>
        </p:blipFill>
        <p:spPr bwMode="auto">
          <a:xfrm>
            <a:off x="0" y="976672"/>
            <a:ext cx="91440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19089" y="2627387"/>
            <a:ext cx="1944216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9" y="2807386"/>
            <a:ext cx="1944216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9" y="3274172"/>
            <a:ext cx="1944216" cy="2988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9" y="3573016"/>
            <a:ext cx="1944216" cy="14401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9" y="4185016"/>
            <a:ext cx="1944216" cy="306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9" y="5116755"/>
            <a:ext cx="1944216" cy="306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9" y="3720572"/>
            <a:ext cx="1944216" cy="46444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19089" y="4495757"/>
            <a:ext cx="1944216" cy="1530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19089" y="4648755"/>
            <a:ext cx="1944216" cy="468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60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CSV </a:t>
            </a:r>
            <a:r>
              <a:rPr lang="ko-KR" altLang="en-US" dirty="0" smtClean="0"/>
              <a:t>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6" b="14766"/>
          <a:stretch/>
        </p:blipFill>
        <p:spPr bwMode="auto">
          <a:xfrm>
            <a:off x="0" y="1628800"/>
            <a:ext cx="9144000" cy="268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3552825" y="1343025"/>
            <a:ext cx="771525" cy="581025"/>
          </a:xfrm>
          <a:custGeom>
            <a:avLst/>
            <a:gdLst>
              <a:gd name="connsiteX0" fmla="*/ 0 w 771525"/>
              <a:gd name="connsiteY0" fmla="*/ 581025 h 581025"/>
              <a:gd name="connsiteX1" fmla="*/ 266700 w 771525"/>
              <a:gd name="connsiteY1" fmla="*/ 209550 h 581025"/>
              <a:gd name="connsiteX2" fmla="*/ 552450 w 771525"/>
              <a:gd name="connsiteY2" fmla="*/ 323850 h 581025"/>
              <a:gd name="connsiteX3" fmla="*/ 371475 w 771525"/>
              <a:gd name="connsiteY3" fmla="*/ 342900 h 581025"/>
              <a:gd name="connsiteX4" fmla="*/ 476250 w 771525"/>
              <a:gd name="connsiteY4" fmla="*/ 85725 h 581025"/>
              <a:gd name="connsiteX5" fmla="*/ 771525 w 771525"/>
              <a:gd name="connsiteY5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525" h="581025">
                <a:moveTo>
                  <a:pt x="0" y="581025"/>
                </a:moveTo>
                <a:cubicBezTo>
                  <a:pt x="87312" y="416718"/>
                  <a:pt x="174625" y="252412"/>
                  <a:pt x="266700" y="209550"/>
                </a:cubicBezTo>
                <a:cubicBezTo>
                  <a:pt x="358775" y="166687"/>
                  <a:pt x="534988" y="301625"/>
                  <a:pt x="552450" y="323850"/>
                </a:cubicBezTo>
                <a:cubicBezTo>
                  <a:pt x="569912" y="346075"/>
                  <a:pt x="384175" y="382587"/>
                  <a:pt x="371475" y="342900"/>
                </a:cubicBezTo>
                <a:cubicBezTo>
                  <a:pt x="358775" y="303212"/>
                  <a:pt x="409575" y="142875"/>
                  <a:pt x="476250" y="85725"/>
                </a:cubicBezTo>
                <a:cubicBezTo>
                  <a:pt x="542925" y="28575"/>
                  <a:pt x="657225" y="14287"/>
                  <a:pt x="77152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51201" y="114379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각자의 실제 경로로 수정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915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1" b="14587"/>
          <a:stretch/>
        </p:blipFill>
        <p:spPr bwMode="auto">
          <a:xfrm>
            <a:off x="0" y="1052736"/>
            <a:ext cx="9144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571603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751602"/>
            <a:ext cx="5069135" cy="4775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5229173"/>
            <a:ext cx="5069135" cy="1440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5373216"/>
            <a:ext cx="5069135" cy="43204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5805264"/>
            <a:ext cx="5069135" cy="180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5985264"/>
            <a:ext cx="5069135" cy="46807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6453336"/>
            <a:ext cx="5069135" cy="23403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1011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10648"/>
          <a:stretch/>
        </p:blipFill>
        <p:spPr bwMode="auto">
          <a:xfrm>
            <a:off x="0" y="676275"/>
            <a:ext cx="9144000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2661295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2841293"/>
            <a:ext cx="5069135" cy="61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3458536"/>
            <a:ext cx="5069135" cy="612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4070536"/>
            <a:ext cx="5069135" cy="180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4250536"/>
            <a:ext cx="5069135" cy="576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4826536"/>
            <a:ext cx="5069135" cy="64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5458847"/>
            <a:ext cx="5069135" cy="180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19088" y="5638846"/>
            <a:ext cx="5069135" cy="59846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19088" y="6237311"/>
            <a:ext cx="5069135" cy="5984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9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4485"/>
          <a:stretch/>
        </p:blipFill>
        <p:spPr bwMode="auto">
          <a:xfrm>
            <a:off x="0" y="976672"/>
            <a:ext cx="91440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476353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656351"/>
            <a:ext cx="5069135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5124350"/>
            <a:ext cx="5069135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5268350"/>
            <a:ext cx="5069135" cy="468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5736350"/>
            <a:ext cx="5069135" cy="180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5917674"/>
            <a:ext cx="5069135" cy="432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6355698"/>
            <a:ext cx="5069135" cy="2160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3642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검증을 보다 간편하게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cross_val_score</a:t>
            </a:r>
            <a:r>
              <a:rPr lang="en-US" altLang="ko-KR" dirty="0" smtClean="0"/>
              <a:t>()</a:t>
            </a:r>
          </a:p>
          <a:p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(estimator,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X,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y=None,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scoring=None,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cv=None,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n_jobs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=1,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verbose=0,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fit_params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pre_dispatch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=‘2*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n_jobs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r>
              <a:rPr lang="ko-KR" altLang="en-US" dirty="0" smtClean="0"/>
              <a:t>성능 지표</a:t>
            </a:r>
            <a:r>
              <a:rPr lang="en-US" altLang="ko-KR" dirty="0" smtClean="0"/>
              <a:t>(scoring)</a:t>
            </a:r>
            <a:r>
              <a:rPr lang="ko-KR" altLang="en-US" dirty="0" smtClean="0"/>
              <a:t> 측정 값을 배열로 반환</a:t>
            </a:r>
            <a:endParaRPr lang="en-US" altLang="ko-KR" dirty="0" smtClean="0"/>
          </a:p>
          <a:p>
            <a:r>
              <a:rPr lang="ko-KR" altLang="en-US" dirty="0" smtClean="0"/>
              <a:t>분류의 경우 </a:t>
            </a:r>
            <a:r>
              <a:rPr lang="en-US" altLang="ko-KR" dirty="0" smtClean="0"/>
              <a:t>Stratified 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방식</a:t>
            </a:r>
            <a:endParaRPr lang="en-US" altLang="ko-KR" dirty="0" smtClean="0"/>
          </a:p>
          <a:p>
            <a:r>
              <a:rPr lang="ko-KR" altLang="en-US" dirty="0" smtClean="0"/>
              <a:t>회귀의 경우 </a:t>
            </a:r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5572125" y="1762125"/>
            <a:ext cx="485775" cy="66675"/>
          </a:xfrm>
          <a:custGeom>
            <a:avLst/>
            <a:gdLst>
              <a:gd name="connsiteX0" fmla="*/ 0 w 485775"/>
              <a:gd name="connsiteY0" fmla="*/ 0 h 66675"/>
              <a:gd name="connsiteX1" fmla="*/ 485775 w 485775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75" h="66675">
                <a:moveTo>
                  <a:pt x="0" y="0"/>
                </a:moveTo>
                <a:lnTo>
                  <a:pt x="485775" y="6667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57900" y="1619508"/>
            <a:ext cx="273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Classifier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Regressor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1447800" y="2152650"/>
            <a:ext cx="2400300" cy="19050"/>
          </a:xfrm>
          <a:custGeom>
            <a:avLst/>
            <a:gdLst>
              <a:gd name="connsiteX0" fmla="*/ 0 w 2400300"/>
              <a:gd name="connsiteY0" fmla="*/ 0 h 19050"/>
              <a:gd name="connsiteX1" fmla="*/ 2400300 w 2400300"/>
              <a:gd name="connsiteY1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00" h="19050">
                <a:moveTo>
                  <a:pt x="0" y="0"/>
                </a:moveTo>
                <a:lnTo>
                  <a:pt x="2400300" y="190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48100" y="196798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피처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314575" y="2495550"/>
            <a:ext cx="1495425" cy="9525"/>
          </a:xfrm>
          <a:custGeom>
            <a:avLst/>
            <a:gdLst>
              <a:gd name="connsiteX0" fmla="*/ 0 w 1495425"/>
              <a:gd name="connsiteY0" fmla="*/ 9525 h 9525"/>
              <a:gd name="connsiteX1" fmla="*/ 1495425 w 14954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5425" h="9525">
                <a:moveTo>
                  <a:pt x="0" y="9525"/>
                </a:moveTo>
                <a:lnTo>
                  <a:pt x="1495425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10000" y="231088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3381375" y="2876550"/>
            <a:ext cx="838200" cy="0"/>
          </a:xfrm>
          <a:custGeom>
            <a:avLst/>
            <a:gdLst>
              <a:gd name="connsiteX0" fmla="*/ 0 w 838200"/>
              <a:gd name="connsiteY0" fmla="*/ 0 h 0"/>
              <a:gd name="connsiteX1" fmla="*/ 838200 w 838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37856" y="268021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예측 성능 평가 지표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466975" y="3219450"/>
            <a:ext cx="1228725" cy="9525"/>
          </a:xfrm>
          <a:custGeom>
            <a:avLst/>
            <a:gdLst>
              <a:gd name="connsiteX0" fmla="*/ 0 w 1228725"/>
              <a:gd name="connsiteY0" fmla="*/ 0 h 9525"/>
              <a:gd name="connsiteX1" fmla="*/ 1228725 w 1228725"/>
              <a:gd name="connsiteY1" fmla="*/ 952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8725" h="9525">
                <a:moveTo>
                  <a:pt x="0" y="0"/>
                </a:moveTo>
                <a:lnTo>
                  <a:pt x="1228725" y="952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91806" y="303478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교차 검증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폴드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5258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12" b="9538"/>
          <a:stretch/>
        </p:blipFill>
        <p:spPr bwMode="auto">
          <a:xfrm>
            <a:off x="0" y="1124744"/>
            <a:ext cx="9144000" cy="246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19089" y="316001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9" y="3376042"/>
            <a:ext cx="1512168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8450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검증과 최적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튜닝을 한 번에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GridSearchCV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순차적으로 변경하면서 최고 성능을 내는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조합 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grid_parameters</a:t>
            </a:r>
            <a:r>
              <a:rPr lang="en-US" altLang="ko-KR" dirty="0" smtClean="0"/>
              <a:t> = {‘</a:t>
            </a:r>
            <a:r>
              <a:rPr lang="en-US" altLang="ko-KR" dirty="0" err="1" smtClean="0"/>
              <a:t>max_depth</a:t>
            </a:r>
            <a:r>
              <a:rPr lang="en-US" altLang="ko-KR" dirty="0" smtClean="0"/>
              <a:t>’: [1, 2, 3],</a:t>
            </a:r>
            <a:br>
              <a:rPr lang="en-US" altLang="ko-KR" dirty="0" smtClean="0"/>
            </a:br>
            <a:r>
              <a:rPr lang="en-US" altLang="ko-KR" dirty="0" smtClean="0"/>
              <a:t>				‘</a:t>
            </a:r>
            <a:r>
              <a:rPr lang="en-US" altLang="ko-KR" dirty="0" err="1" smtClean="0"/>
              <a:t>min_samples_split</a:t>
            </a:r>
            <a:r>
              <a:rPr lang="en-US" altLang="ko-KR" dirty="0" smtClean="0"/>
              <a:t>’: [2, 3] 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44914"/>
              </p:ext>
            </p:extLst>
          </p:nvPr>
        </p:nvGraphicFramePr>
        <p:xfrm>
          <a:off x="1365176" y="3713440"/>
          <a:ext cx="609600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64096"/>
                <a:gridCol w="2088232"/>
                <a:gridCol w="314367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순번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max_depth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min_samples_split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5768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estimator,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param_grid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scoring,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cv,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refit,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86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203848" y="1340768"/>
            <a:ext cx="115212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9771" y="1115452"/>
            <a:ext cx="24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classifier,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regressor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419872" y="1844824"/>
            <a:ext cx="93610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5976" y="1660158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key +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리스트 값의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딕셔너리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튜닝을 위한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이름과 값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856012" y="2378497"/>
            <a:ext cx="1355948" cy="1143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11960" y="2306489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성능 측정 평가 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accuracy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032695" y="2780928"/>
            <a:ext cx="1501291" cy="57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21410" y="2653461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 세트의 개수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453202" y="3140968"/>
            <a:ext cx="1501291" cy="57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7924" y="3007111"/>
            <a:ext cx="4724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최적의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하이퍼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찾은 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하이퍼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estimator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재학습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값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True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1241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87</a:t>
            </a:fld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41154" r="14723" b="13942"/>
          <a:stretch/>
        </p:blipFill>
        <p:spPr bwMode="auto">
          <a:xfrm>
            <a:off x="1538" y="976672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18232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88</a:t>
            </a:fld>
            <a:endParaRPr lang="en-US" altLang="ko-K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9" b="14252"/>
          <a:stretch/>
        </p:blipFill>
        <p:spPr bwMode="auto">
          <a:xfrm>
            <a:off x="0" y="1124744"/>
            <a:ext cx="9144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1" b="13144"/>
          <a:stretch/>
        </p:blipFill>
        <p:spPr bwMode="auto">
          <a:xfrm>
            <a:off x="0" y="2276872"/>
            <a:ext cx="9144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1562894"/>
            <a:ext cx="2808312" cy="219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1793032"/>
            <a:ext cx="2808312" cy="2194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5503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결손 값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, Null)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적으면 평균값 등으로 대체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대부분이면 해당 피처 </a:t>
            </a:r>
            <a:r>
              <a:rPr lang="ko-KR" altLang="en-US" dirty="0" err="1" smtClean="0"/>
              <a:t>드롭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일정 수준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피처가 높은 중요도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단순히 평균값으로 대체하면 왜곡이 심한 경우 등</a:t>
            </a:r>
            <a:endParaRPr lang="en-US" altLang="ko-KR" dirty="0" smtClean="0"/>
          </a:p>
          <a:p>
            <a:r>
              <a:rPr lang="ko-KR" altLang="en-US" dirty="0" smtClean="0"/>
              <a:t>입력이 문자열인 경우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인코딩하여</a:t>
            </a:r>
            <a:r>
              <a:rPr lang="ko-KR" altLang="en-US" dirty="0" smtClean="0"/>
              <a:t> 숫자로 변환해야 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카테고리형</a:t>
            </a:r>
            <a:r>
              <a:rPr lang="ko-KR" altLang="en-US" dirty="0" smtClean="0"/>
              <a:t>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코드 값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텍스트형</a:t>
            </a:r>
            <a:r>
              <a:rPr lang="ko-KR" altLang="en-US" dirty="0" smtClean="0">
                <a:sym typeface="Wingdings" pitchFamily="2" charset="2"/>
              </a:rPr>
              <a:t>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피처 벡터화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불필요한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7717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1" b="11961"/>
          <a:stretch/>
        </p:blipFill>
        <p:spPr bwMode="auto">
          <a:xfrm>
            <a:off x="0" y="888375"/>
            <a:ext cx="9144000" cy="60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75656" y="155679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2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(Label encoding):</a:t>
            </a:r>
            <a:br>
              <a:rPr lang="en-US" altLang="ko-KR" dirty="0" smtClean="0"/>
            </a:br>
            <a:r>
              <a:rPr lang="ko-KR" altLang="en-US" dirty="0" smtClean="0"/>
              <a:t>카테고리 피처를 </a:t>
            </a:r>
            <a:r>
              <a:rPr lang="ko-KR" altLang="en-US" dirty="0" err="1" smtClean="0"/>
              <a:t>코드형</a:t>
            </a:r>
            <a:r>
              <a:rPr lang="ko-KR" altLang="en-US" dirty="0" smtClean="0"/>
              <a:t> 숫자 값으로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TV: 1, </a:t>
            </a:r>
            <a:r>
              <a:rPr lang="ko-KR" altLang="en-US" dirty="0" smtClean="0"/>
              <a:t>냉장고</a:t>
            </a:r>
            <a:r>
              <a:rPr lang="en-US" altLang="ko-KR" dirty="0" smtClean="0"/>
              <a:t>: 2, </a:t>
            </a:r>
            <a:r>
              <a:rPr lang="ko-KR" altLang="en-US" dirty="0" err="1" smtClean="0"/>
              <a:t>전자레인지</a:t>
            </a:r>
            <a:r>
              <a:rPr lang="en-US" altLang="ko-KR" dirty="0" smtClean="0"/>
              <a:t>: 3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숫자 값으로 변환되지만 숫자의 의미는 없으므로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숫자의 특성이 반영되면 안 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회귀 등에는 레이블 </a:t>
            </a:r>
            <a:r>
              <a:rPr lang="ko-KR" altLang="en-US" dirty="0" err="1" smtClean="0">
                <a:sym typeface="Wingdings" pitchFamily="2" charset="2"/>
              </a:rPr>
              <a:t>인코딩을</a:t>
            </a:r>
            <a:r>
              <a:rPr lang="ko-KR" altLang="en-US" dirty="0" smtClean="0">
                <a:sym typeface="Wingdings" pitchFamily="2" charset="2"/>
              </a:rPr>
              <a:t> 적용하면 안 됨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    </a:t>
            </a:r>
            <a:r>
              <a:rPr lang="ko-KR" altLang="en-US" dirty="0" smtClean="0">
                <a:sym typeface="Wingdings" pitchFamily="2" charset="2"/>
              </a:rPr>
              <a:t>의사 결정 </a:t>
            </a:r>
            <a:r>
              <a:rPr lang="ko-KR" altLang="en-US" dirty="0" err="1" smtClean="0">
                <a:sym typeface="Wingdings" pitchFamily="2" charset="2"/>
              </a:rPr>
              <a:t>트리는</a:t>
            </a:r>
            <a:r>
              <a:rPr lang="ko-KR" altLang="en-US" dirty="0" smtClean="0">
                <a:sym typeface="Wingdings" pitchFamily="2" charset="2"/>
              </a:rPr>
              <a:t> 숫자의 특성이 반영되지 않으므로 괜찮음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90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8" b="7703"/>
          <a:stretch/>
        </p:blipFill>
        <p:spPr bwMode="auto">
          <a:xfrm>
            <a:off x="0" y="2852936"/>
            <a:ext cx="9144000" cy="212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420178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599781"/>
            <a:ext cx="5069135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4751206"/>
            <a:ext cx="5069135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7882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(One hot encoding):</a:t>
            </a:r>
            <a:br>
              <a:rPr lang="en-US" altLang="ko-KR" dirty="0" smtClean="0"/>
            </a:br>
            <a:r>
              <a:rPr lang="ko-KR" altLang="en-US" dirty="0" smtClean="0"/>
              <a:t>고유 값에 해당하는 칼럼만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나머지는 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91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19797"/>
              </p:ext>
            </p:extLst>
          </p:nvPr>
        </p:nvGraphicFramePr>
        <p:xfrm>
          <a:off x="899592" y="3341831"/>
          <a:ext cx="1387921" cy="2966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8792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TV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냉장고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전자레인지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컴퓨터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5023"/>
              </p:ext>
            </p:extLst>
          </p:nvPr>
        </p:nvGraphicFramePr>
        <p:xfrm>
          <a:off x="2756198" y="2971760"/>
          <a:ext cx="553479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7975"/>
                <a:gridCol w="949643"/>
                <a:gridCol w="721043"/>
                <a:gridCol w="949643"/>
                <a:gridCol w="1406843"/>
                <a:gridCol w="94964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TV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냉장고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전자레인지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컴퓨터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99592" y="3711396"/>
            <a:ext cx="138792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56198" y="3711396"/>
            <a:ext cx="553479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8614" y="249906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원본 데이터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249906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핫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인코딩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3123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92</a:t>
            </a:fld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2" b="14353"/>
          <a:stretch/>
        </p:blipFill>
        <p:spPr bwMode="auto">
          <a:xfrm>
            <a:off x="0" y="1052736"/>
            <a:ext cx="91440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3501008"/>
            <a:ext cx="23762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797152"/>
            <a:ext cx="2376264" cy="1989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30848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93</a:t>
            </a:fld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0" b="12640"/>
          <a:stretch/>
        </p:blipFill>
        <p:spPr bwMode="auto">
          <a:xfrm>
            <a:off x="0" y="1484784"/>
            <a:ext cx="9144000" cy="33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996697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판다스로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좀 더 간단하게 처리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933834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피처 스케일링</a:t>
                </a:r>
                <a:r>
                  <a:rPr lang="en-US" altLang="ko-KR" dirty="0" smtClean="0"/>
                  <a:t>(Feature Scaling)</a:t>
                </a:r>
              </a:p>
              <a:p>
                <a:pPr lvl="1"/>
                <a:r>
                  <a:rPr lang="ko-KR" altLang="en-US" dirty="0" smtClean="0"/>
                  <a:t>서로 다른 변수의 값 범위를 일정 수준으로 맞추는 작업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표준화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피처 각각을 평균 </a:t>
                </a:r>
                <a:r>
                  <a:rPr lang="en-US" altLang="ko-KR" dirty="0" smtClean="0"/>
                  <a:t>0, </a:t>
                </a:r>
                <a:r>
                  <a:rPr lang="ko-KR" altLang="en-US" dirty="0" smtClean="0"/>
                  <a:t>분산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정규 분포로 변환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𝑚𝑒𝑎𝑛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𝑠𝑡𝑑𝑒𝑣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정규화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각 피처의 크기를 통일하기 위해 크기를 변환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거리 </a:t>
                </a:r>
                <a:r>
                  <a:rPr lang="en-US" altLang="ko-KR" dirty="0" err="1" smtClean="0"/>
                  <a:t>0~100km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금액 </a:t>
                </a:r>
                <a:r>
                  <a:rPr lang="en-US" altLang="ko-KR" dirty="0" smtClean="0"/>
                  <a:t>0~100,000,000,000</a:t>
                </a:r>
                <a:r>
                  <a:rPr lang="ko-KR" altLang="en-US" dirty="0" smtClean="0"/>
                  <a:t>원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𝑚𝑖𝑛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min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⁡(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 r="-1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94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273030" y="456732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0 ~ 1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변환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5076056" y="4437112"/>
            <a:ext cx="155448" cy="684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4790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 smtClean="0"/>
                  <a:t>사이킷런의 </a:t>
                </a:r>
                <a:r>
                  <a:rPr lang="en-US" altLang="ko-KR" dirty="0" smtClean="0"/>
                  <a:t>Normalizer </a:t>
                </a:r>
                <a:r>
                  <a:rPr lang="ko-KR" altLang="en-US" dirty="0" smtClean="0"/>
                  <a:t>모듈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3</a:t>
                </a:r>
                <a:r>
                  <a:rPr lang="ko-KR" altLang="en-US" dirty="0" smtClean="0"/>
                  <a:t>개의 피처 </a:t>
                </a:r>
                <a:r>
                  <a:rPr lang="en-US" altLang="ko-KR" dirty="0" smtClean="0"/>
                  <a:t>x, y, z</a:t>
                </a:r>
                <a:r>
                  <a:rPr lang="ko-KR" altLang="en-US" dirty="0" smtClean="0"/>
                  <a:t>가 있는 경우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4271753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StandardScaler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표준화를 지원하는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사이킷런의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 머신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선형 회귀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회귀는 데이터가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분포라고 가정하고 구현됨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사전에 데이터 표준화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84336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4" b="13849"/>
          <a:stretch/>
        </p:blipFill>
        <p:spPr bwMode="auto">
          <a:xfrm>
            <a:off x="0" y="1010580"/>
            <a:ext cx="91440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3645024"/>
            <a:ext cx="302433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4435574"/>
            <a:ext cx="3024336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216574"/>
            <a:ext cx="3024336" cy="79208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6016574"/>
            <a:ext cx="3024336" cy="7920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123855" y="2247900"/>
            <a:ext cx="371570" cy="1504950"/>
          </a:xfrm>
          <a:custGeom>
            <a:avLst/>
            <a:gdLst>
              <a:gd name="connsiteX0" fmla="*/ 371570 w 371570"/>
              <a:gd name="connsiteY0" fmla="*/ 0 h 1504950"/>
              <a:gd name="connsiteX1" fmla="*/ 95 w 371570"/>
              <a:gd name="connsiteY1" fmla="*/ 400050 h 1504950"/>
              <a:gd name="connsiteX2" fmla="*/ 342995 w 371570"/>
              <a:gd name="connsiteY2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570" h="1504950">
                <a:moveTo>
                  <a:pt x="371570" y="0"/>
                </a:moveTo>
                <a:cubicBezTo>
                  <a:pt x="188213" y="74612"/>
                  <a:pt x="4857" y="149225"/>
                  <a:pt x="95" y="400050"/>
                </a:cubicBezTo>
                <a:cubicBezTo>
                  <a:pt x="-4667" y="650875"/>
                  <a:pt x="169164" y="1077912"/>
                  <a:pt x="342995" y="15049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904822" y="2419350"/>
            <a:ext cx="590603" cy="2152650"/>
          </a:xfrm>
          <a:custGeom>
            <a:avLst/>
            <a:gdLst>
              <a:gd name="connsiteX0" fmla="*/ 590603 w 590603"/>
              <a:gd name="connsiteY0" fmla="*/ 0 h 2152650"/>
              <a:gd name="connsiteX1" fmla="*/ 53 w 590603"/>
              <a:gd name="connsiteY1" fmla="*/ 628650 h 2152650"/>
              <a:gd name="connsiteX2" fmla="*/ 552503 w 590603"/>
              <a:gd name="connsiteY2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603" h="2152650">
                <a:moveTo>
                  <a:pt x="590603" y="0"/>
                </a:moveTo>
                <a:cubicBezTo>
                  <a:pt x="298503" y="134937"/>
                  <a:pt x="6403" y="269875"/>
                  <a:pt x="53" y="628650"/>
                </a:cubicBezTo>
                <a:cubicBezTo>
                  <a:pt x="-6297" y="987425"/>
                  <a:pt x="552503" y="2152650"/>
                  <a:pt x="552503" y="215265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371850" y="3324225"/>
            <a:ext cx="1782308" cy="2085975"/>
          </a:xfrm>
          <a:custGeom>
            <a:avLst/>
            <a:gdLst>
              <a:gd name="connsiteX0" fmla="*/ 0 w 1782308"/>
              <a:gd name="connsiteY0" fmla="*/ 0 h 2085975"/>
              <a:gd name="connsiteX1" fmla="*/ 1533525 w 1782308"/>
              <a:gd name="connsiteY1" fmla="*/ 257175 h 2085975"/>
              <a:gd name="connsiteX2" fmla="*/ 1743075 w 1782308"/>
              <a:gd name="connsiteY2" fmla="*/ 1466850 h 2085975"/>
              <a:gd name="connsiteX3" fmla="*/ 1143000 w 1782308"/>
              <a:gd name="connsiteY3" fmla="*/ 2085975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2308" h="2085975">
                <a:moveTo>
                  <a:pt x="0" y="0"/>
                </a:moveTo>
                <a:cubicBezTo>
                  <a:pt x="621506" y="6350"/>
                  <a:pt x="1243013" y="12700"/>
                  <a:pt x="1533525" y="257175"/>
                </a:cubicBezTo>
                <a:cubicBezTo>
                  <a:pt x="1824037" y="501650"/>
                  <a:pt x="1808162" y="1162050"/>
                  <a:pt x="1743075" y="1466850"/>
                </a:cubicBezTo>
                <a:cubicBezTo>
                  <a:pt x="1677988" y="1771650"/>
                  <a:pt x="1410494" y="1928812"/>
                  <a:pt x="1143000" y="20859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314700" y="3451040"/>
            <a:ext cx="2463036" cy="2825935"/>
          </a:xfrm>
          <a:custGeom>
            <a:avLst/>
            <a:gdLst>
              <a:gd name="connsiteX0" fmla="*/ 0 w 2463036"/>
              <a:gd name="connsiteY0" fmla="*/ 25585 h 2825935"/>
              <a:gd name="connsiteX1" fmla="*/ 1276350 w 2463036"/>
              <a:gd name="connsiteY1" fmla="*/ 92260 h 2825935"/>
              <a:gd name="connsiteX2" fmla="*/ 2438400 w 2463036"/>
              <a:gd name="connsiteY2" fmla="*/ 778060 h 2825935"/>
              <a:gd name="connsiteX3" fmla="*/ 2000250 w 2463036"/>
              <a:gd name="connsiteY3" fmla="*/ 2073460 h 2825935"/>
              <a:gd name="connsiteX4" fmla="*/ 1190625 w 2463036"/>
              <a:gd name="connsiteY4" fmla="*/ 2825935 h 2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036" h="2825935">
                <a:moveTo>
                  <a:pt x="0" y="25585"/>
                </a:moveTo>
                <a:cubicBezTo>
                  <a:pt x="434975" y="-3784"/>
                  <a:pt x="869950" y="-33152"/>
                  <a:pt x="1276350" y="92260"/>
                </a:cubicBezTo>
                <a:cubicBezTo>
                  <a:pt x="1682750" y="217672"/>
                  <a:pt x="2317750" y="447860"/>
                  <a:pt x="2438400" y="778060"/>
                </a:cubicBezTo>
                <a:cubicBezTo>
                  <a:pt x="2559050" y="1108260"/>
                  <a:pt x="2208212" y="1732148"/>
                  <a:pt x="2000250" y="2073460"/>
                </a:cubicBezTo>
                <a:cubicBezTo>
                  <a:pt x="1792288" y="2414772"/>
                  <a:pt x="1491456" y="2620353"/>
                  <a:pt x="1190625" y="282593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2766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MinMaxScaler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값을 </a:t>
            </a:r>
            <a:r>
              <a:rPr lang="en-US" altLang="ko-KR" dirty="0" smtClean="0"/>
              <a:t>0~1 </a:t>
            </a:r>
            <a:r>
              <a:rPr lang="ko-KR" altLang="en-US" dirty="0" smtClean="0"/>
              <a:t>범위로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음수 값이 있으면 </a:t>
            </a:r>
            <a:r>
              <a:rPr lang="en-US" altLang="ko-KR" dirty="0" smtClean="0"/>
              <a:t>-1~1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7" b="14151"/>
          <a:stretch/>
        </p:blipFill>
        <p:spPr bwMode="auto">
          <a:xfrm>
            <a:off x="0" y="2564904"/>
            <a:ext cx="9144000" cy="315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4141292"/>
            <a:ext cx="1944216" cy="727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4871044"/>
            <a:ext cx="1944216" cy="8466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14323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StandardScaler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MinMaxScaler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시 주의할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데이터로 만든 스케일링 정보를 그대로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테스트 데이터에 적용해야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 그러면 학습 데이터와 테스트 데이터의 스케일링이 달라서 결과가 </a:t>
            </a:r>
            <a:r>
              <a:rPr lang="ko-KR" altLang="en-US" dirty="0" err="1" smtClean="0"/>
              <a:t>이상해짐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데이터로 </a:t>
            </a:r>
            <a:r>
              <a:rPr lang="en-US" altLang="ko-KR" dirty="0" smtClean="0"/>
              <a:t>fit(), transform()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테스트 데이터로 </a:t>
            </a:r>
            <a:r>
              <a:rPr lang="en-US" altLang="ko-KR" dirty="0" smtClean="0">
                <a:sym typeface="Wingdings" pitchFamily="2" charset="2"/>
              </a:rPr>
              <a:t>transform()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07959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10112</TotalTime>
  <Words>2002</Words>
  <Application>Microsoft Office PowerPoint</Application>
  <PresentationFormat>화면 슬라이드 쇼(4:3)</PresentationFormat>
  <Paragraphs>725</Paragraphs>
  <Slides>115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16" baseType="lpstr">
      <vt:lpstr>기본 디자인</vt:lpstr>
      <vt:lpstr>PowerPoint 프레젠테이션</vt:lpstr>
      <vt:lpstr>판다스 (Pandas)</vt:lpstr>
      <vt:lpstr>캐글(Kaggle) 타이타닉 데이터 내려받기</vt:lpstr>
      <vt:lpstr>캐글(Kaggle) 타이타닉 데이터 내려받기</vt:lpstr>
      <vt:lpstr>캐글(Kaggle) 타이타닉 데이터 내려받기</vt:lpstr>
      <vt:lpstr>캐글(Kaggle) 타이타닉 데이터 내려받기</vt:lpstr>
      <vt:lpstr>캐글(Kaggle) 타이타닉 데이터 내려받기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참고 자료</vt:lpstr>
      <vt:lpstr>PowerPoint 프레젠테이션</vt:lpstr>
      <vt:lpstr>사이킷런(Scikit-learn)</vt:lpstr>
      <vt:lpstr>붓꽃 품종 분류</vt:lpstr>
      <vt:lpstr>붓꽃 품종 분류</vt:lpstr>
      <vt:lpstr>붓꽃 품종 분류</vt:lpstr>
      <vt:lpstr>붓꽃 품종 분류</vt:lpstr>
      <vt:lpstr>사이킷런의 주요 모듈</vt:lpstr>
      <vt:lpstr>사이킷런의 주요 모듈</vt:lpstr>
      <vt:lpstr>사이킷런의 주요 모듈</vt:lpstr>
      <vt:lpstr>내장된 예제 데이터 세트</vt:lpstr>
      <vt:lpstr>다운로드 예제 데이터 세트</vt:lpstr>
      <vt:lpstr>표본 데이터 생성기</vt:lpstr>
      <vt:lpstr>예제 데이터 구성</vt:lpstr>
      <vt:lpstr>예제 데이터 구성</vt:lpstr>
      <vt:lpstr>Model Selection 모듈 소개</vt:lpstr>
      <vt:lpstr>Model Selection 모듈 소개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722</cp:revision>
  <dcterms:created xsi:type="dcterms:W3CDTF">2009-01-31T03:27:27Z</dcterms:created>
  <dcterms:modified xsi:type="dcterms:W3CDTF">2020-09-06T11:19:52Z</dcterms:modified>
</cp:coreProperties>
</file>